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1.jpeg" ContentType="image/jpeg"/>
  <Override PartName="/ppt/media/image2.jpe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3.jpeg" ContentType="image/jpe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merican Typewriter"/>
      </a:defRPr>
    </a:lvl1pPr>
    <a:lvl2pPr marL="0" marR="0" indent="3429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merican Typewriter"/>
      </a:defRPr>
    </a:lvl2pPr>
    <a:lvl3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merican Typewriter"/>
      </a:defRPr>
    </a:lvl3pPr>
    <a:lvl4pPr marL="0" marR="0" indent="10287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merican Typewriter"/>
      </a:defRPr>
    </a:lvl4pPr>
    <a:lvl5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merican Typewriter"/>
      </a:defRPr>
    </a:lvl5pPr>
    <a:lvl6pPr marL="0" marR="0" indent="17145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merican Typewriter"/>
      </a:defRPr>
    </a:lvl6pPr>
    <a:lvl7pPr marL="0" marR="0" indent="20574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merican Typewriter"/>
      </a:defRPr>
    </a:lvl7pPr>
    <a:lvl8pPr marL="0" marR="0" indent="24003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merican Typewriter"/>
      </a:defRPr>
    </a:lvl8pPr>
    <a:lvl9pPr marL="0" marR="0" indent="27432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merican Typewri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noFill/>
        </a:fill>
      </a:tcStyle>
    </a:wholeTbl>
    <a:band2H>
      <a:tcTxStyle b="def" i="def"/>
      <a:tcStyle>
        <a:tcBdr/>
        <a:fill>
          <a:solidFill>
            <a:srgbClr val="000000">
              <a:alpha val="20000"/>
            </a:srgbClr>
          </a:solidFill>
        </a:fill>
      </a:tcStyle>
    </a:band2H>
    <a:firstCo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Col>
    <a:la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lastRow>
    <a:fir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1" name="Shape 151"/>
          <p:cNvSpPr/>
          <p:nvPr>
            <p:ph type="sldImg"/>
          </p:nvPr>
        </p:nvSpPr>
        <p:spPr>
          <a:xfrm>
            <a:off x="1143000" y="685800"/>
            <a:ext cx="4572000" cy="3429000"/>
          </a:xfrm>
          <a:prstGeom prst="rect">
            <a:avLst/>
          </a:prstGeom>
        </p:spPr>
        <p:txBody>
          <a:bodyPr/>
          <a:lstStyle/>
          <a:p>
            <a:pPr/>
          </a:p>
        </p:txBody>
      </p:sp>
      <p:sp>
        <p:nvSpPr>
          <p:cNvPr id="152" name="Shape 1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57.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Relationships>

</file>

<file path=ppt/notesSlides/_rels/notesSlide58.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Relationships>

</file>

<file path=ppt/notesSlides/_rels/notesSlide59.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0.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Relationships>

</file>

<file path=ppt/notesSlides/_rels/notesSlide61.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Relationships>

</file>

<file path=ppt/notesSlides/_rels/notesSlide62.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Relationships>

</file>

<file path=ppt/notesSlides/_rels/notesSlide63.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Relationships>

</file>

<file path=ppt/notesSlides/_rels/notesSlide64.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Relationships>

</file>

<file path=ppt/notesSlides/_rels/notesSlide65.xml.rels><?xml version="1.0" encoding="UTF-8"?>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Relationships>

</file>

<file path=ppt/notesSlides/_rels/notesSlide66.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Relationships>

</file>

<file path=ppt/notesSlides/_rels/notesSlide67.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Relationships>

</file>

<file path=ppt/notesSlides/_rels/notesSlide68.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Relationships>

</file>

<file path=ppt/notesSlides/_rels/notesSlide69.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0.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Relationships>

</file>

<file path=ppt/notesSlides/_rels/notesSlide71.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Relationships>

</file>

<file path=ppt/notesSlides/_rels/notesSlide72.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Relationships>

</file>

<file path=ppt/notesSlides/_rels/notesSlide73.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Relationships>

</file>

<file path=ppt/notesSlides/_rels/notesSlide74.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Relationships>

</file>

<file path=ppt/notesSlides/_rels/notesSlide75.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Relationships>

</file>

<file path=ppt/notesSlides/_rels/notesSlide76.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Relationships>

</file>

<file path=ppt/notesSlides/_rels/notesSlide77.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Relationships>

</file>

<file path=ppt/notesSlides/_rels/notesSlide78.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Relationships>

</file>

<file path=ppt/notesSlides/_rels/notesSlide79.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0.xml.rels><?xml version="1.0" encoding="UTF-8"?>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Relationships>

</file>

<file path=ppt/notesSlides/_rels/notesSlide81.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Relationship Id="rId3" Type="http://schemas.openxmlformats.org/officeDocument/2006/relationships/hyperlink" Target="http://tlk.io" TargetMode="Externa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Good morning.  I admit the title is a little click-bait-y in nature, but I will explain this along the way.</a:t>
            </a:r>
          </a:p>
          <a:p>
            <a:pPr/>
          </a:p>
          <a:p>
            <a:pPr/>
            <a:r>
              <a:t>We have 1 hour for this session, and I would like to reserve as much time as possible for questions and discussion.  So I will try to tear through this slide deck.</a:t>
            </a:r>
          </a:p>
          <a:p>
            <a:pPr/>
          </a:p>
          <a:p>
            <a:pPr/>
            <a:r>
              <a:t>Please note these slides are available in various file formats at the QR code in the upper left, and we will provide the link as well in the chat.  So here we go…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This one applies to both those in managerial roles and those doing the automation work.</a:t>
            </a:r>
          </a:p>
          <a:p>
            <a:pPr/>
          </a:p>
          <a:p>
            <a:pPr/>
            <a:r>
              <a:t>There is a great difference between operational work and doing things like programming or putting together automation projects.  The former involves a lot of mental context switching (e.g., add this VLAN, fix that ACL).  The latter involves what are called “makers hours.”</a:t>
            </a:r>
          </a:p>
          <a:p>
            <a:pPr/>
          </a:p>
          <a:p>
            <a:pPr/>
            <a:r>
              <a:t>When you program, it takes time to get into the flow of things.  On average it can take 15-20 minutes to get in the right head space to do work.  Every time you are interrupted from that workflow, you lose another 15-20 minutes easy.  You should also be blocking out time in 4 or 8 hour increments to focus on this kind of deep work.</a:t>
            </a:r>
          </a:p>
          <a:p>
            <a:pPr/>
          </a:p>
          <a:p>
            <a:pPr/>
            <a:r>
              <a:t>To those doing automation/development work, control your space to avoid any unnecessary interruptions.  Get out of chat/collab applications.  Disable notifications.  Turn off your cell and/or set your work phone to DND.</a:t>
            </a:r>
          </a:p>
          <a:p>
            <a:pPr/>
          </a:p>
          <a:p>
            <a:pPr/>
            <a:r>
              <a:t>To those in managerial positions over such workers, your job is to FIERCELY protect them from being interrupted, both by others as well as yourself.  Failure to do so will have serious consequences on their ability to meet goals and deadlines.  I cannot overstate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r>
              <a:t>If there is one word you are likely to hear a good bit when it comes to network automation, it is the word “journey.”  People will refer to their journey in network automation.  And while it becomes a bit tried to hear after awhile, it is nonetheless true.</a:t>
            </a:r>
          </a:p>
          <a:p>
            <a:pPr/>
          </a:p>
          <a:p>
            <a:pPr/>
            <a:r>
              <a:t>For those just starting out, it can feel like an insurmountable subject.  Trust me, it is not.  Everyone who is involved in network automation, whether for one year or ten, will tell you that it is a process.  And no matter how much you know, there is always more to learn.  The trick is to find someone who is ahead of you on this journey, and to try as best you can to learn from their mistakes to shorten your own journey.</a:t>
            </a:r>
          </a:p>
          <a:p>
            <a:pPr/>
          </a:p>
          <a:p>
            <a:pPr/>
            <a:r>
              <a:t>But do understand that some things will simply take time.  For example, if you have never programmed before, you cannot expect to level up at the same pace as someone who has for years.  But be patient.  It will come.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r>
              <a:t>Automation does not save you from having to do your proper due diligence in first documenting your network, or doing things like fleshing out your “Source of Truth” (more on this later).</a:t>
            </a:r>
          </a:p>
          <a:p>
            <a:pPr/>
          </a:p>
          <a:p>
            <a:pPr/>
            <a:r>
              <a:t>That is, before you can automate, you need to know your network.  If you think automation is going to magically organize your network for you, you are going to be disappointed.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r>
              <a:t>Finally, for those just starting out, when it comes to how to get started in network automation, this is the answer.</a:t>
            </a:r>
          </a:p>
          <a:p>
            <a:pPr/>
          </a:p>
          <a:p>
            <a:pPr/>
            <a:r>
              <a:t>A few years ago while preparing to do a presentation at Internet2’s Technology Exchange, I asked various folks involved in network automation what their advice would be to someone that was new and looking to get started.  And the one overwhelming response was “Just do SOMETHING, ANYTHING.”  That is, do not try to figure out everything up front.  Do not try to boil the ocean.  Just start with something small.  It can be absolutely anything.  But START.</a:t>
            </a:r>
          </a:p>
          <a:p>
            <a:pPr/>
          </a:p>
          <a:p>
            <a:pPr/>
            <a:r>
              <a:t>It’s like the old joke:  How do you eat an elephant?  One bite at a time.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Now in order to know where we are going, we need to know where we have been.</a:t>
            </a:r>
          </a:p>
          <a:p>
            <a:pPr/>
          </a:p>
          <a:p>
            <a:pPr/>
            <a:r>
              <a:t>“Those who do not learn from history are bound to repeat it.”</a:t>
            </a:r>
          </a:p>
          <a:p>
            <a:pPr/>
            <a:r>
              <a:t>“History does not repeat itself, but it does rhyme.”</a:t>
            </a:r>
          </a:p>
          <a:p>
            <a:pPr/>
            <a:r>
              <a:t>RFC1925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It is 2025 and this is still true today.  Not much has changed in 30+ years.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Cisco IOS famously is such that the moment you hit enter while in configuration mode, the command you type goes active.  This compared to, for example, JunOS, which uses the commit/confirm approach where you can type a series of commands, but only once you commit those changes do they go live.  The impact this could have when performing certain actions like modifying ACLs could not be overstated.</a:t>
            </a:r>
          </a:p>
          <a:p>
            <a:pPr/>
          </a:p>
          <a:p>
            <a:pPr/>
            <a:r>
              <a:t>To this day, some automation systems will perform full config file loads vs. modifying individual lines in a config for this reason.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Also during this time the general notion that we needed some way to perform network management was going on.  The most common (and still used) standards/protocols were ICMP (ping, traceroute), syslogs for textual logging information sent from network equipment, as well as SNMP traps, and SNMP.</a:t>
            </a:r>
          </a:p>
          <a:p>
            <a:pPr/>
          </a:p>
          <a:p>
            <a:pPr/>
            <a:r>
              <a:t>Originally intended to be used to actually manage network equipment, even the networking world has said “Only use SNMP for monitoring” for at least 2 decades now due to the potential security implications.  Yet even today, most network monitoring tools rely on these protocols and ICMP.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p>
            <a:pPr/>
            <a:r>
              <a:t>So what were the early attempts at automation?  The first was likely performing configuration backups.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r>
              <a:t>Beyond basic config backups, the next thing likely involved some form of basic scripting.</a:t>
            </a:r>
          </a:p>
          <a:p>
            <a:pPr/>
          </a:p>
          <a:p>
            <a:pPr/>
            <a:r>
              <a:t>This in itself was a challenge due to all the variance in TELNET and SSH implementations.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When I work on presentations, this is what I picture in my head.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r>
              <a:t>While SDN had been researched earlier, it was OpenFlow which really brought this to the forefront.</a:t>
            </a:r>
          </a:p>
          <a:p>
            <a:pPr/>
          </a:p>
          <a:p>
            <a:pPr/>
            <a:r>
              <a:t>Notable implementations include those done by Google.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r>
              <a:t>This was also the time of “white box networking”.  Think how folks buy “industry standard” PCs with Intel or AMD chips in them, on which they run their OS of choice, now applied to networking gear.  The dream was that this would bring prices down and provide more freedom to move between vendors.  It did not exactly turn out that way.</a:t>
            </a:r>
          </a:p>
          <a:p>
            <a:pPr/>
          </a:p>
          <a:p>
            <a:pPr/>
            <a:r>
              <a:t>But it still moved the industry forward.  For example, one good thing that came out of this was ONIE.  ONIE is to networking what the BIOS or UEFI chip is to PCs.  It provides a standard boot process for network equipment, allowing you to run different NOSes on the same hardware.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a:r>
              <a:t>Time to define some terms…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r>
              <a:t>To understand the next phase in network automation history, you need to understand a little bit about systems configuration management tools.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a:p>
        </p:txBody>
      </p:sp>
      <p:sp>
        <p:nvSpPr>
          <p:cNvPr id="292" name="Shape 292"/>
          <p:cNvSpPr/>
          <p:nvPr>
            <p:ph type="body" sz="quarter" idx="1"/>
          </p:nvPr>
        </p:nvSpPr>
        <p:spPr>
          <a:prstGeom prst="rect">
            <a:avLst/>
          </a:prstGeom>
        </p:spPr>
        <p:txBody>
          <a:bodyPr/>
          <a:lstStyle/>
          <a:p>
            <a:pPr/>
            <a:r>
              <a:t>Many tools existed for doing sysadmin work.  These included the following…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r>
              <a:t>Now while not relevant directly to network automation, if you look at the languages used to develop these various tools, you might notice a pattern around which ones ended up being used more in network automation.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Shape 326"/>
          <p:cNvSpPr/>
          <p:nvPr>
            <p:ph type="sldImg"/>
          </p:nvPr>
        </p:nvSpPr>
        <p:spPr>
          <a:prstGeom prst="rect">
            <a:avLst/>
          </a:prstGeom>
        </p:spPr>
        <p:txBody>
          <a:bodyPr/>
          <a:lstStyle/>
          <a:p>
            <a:pPr/>
          </a:p>
        </p:txBody>
      </p:sp>
      <p:sp>
        <p:nvSpPr>
          <p:cNvPr id="327" name="Shape 327"/>
          <p:cNvSpPr/>
          <p:nvPr>
            <p:ph type="body" sz="quarter" idx="1"/>
          </p:nvPr>
        </p:nvSpPr>
        <p:spPr>
          <a:prstGeom prst="rect">
            <a:avLst/>
          </a:prstGeom>
        </p:spPr>
        <p:txBody>
          <a:bodyPr/>
          <a:lstStyle/>
          <a:p>
            <a:pPr/>
            <a:r>
              <a:t>The following was taken from a slide deck I worked on back in 2019.  So SIX years ago already this was the state of things.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p>
            <a:pPr/>
            <a:r>
              <a:t>Terms:</a:t>
            </a:r>
          </a:p>
          <a:p>
            <a:pPr/>
            <a:r>
              <a:t>Server == Puppet Master, Salt Master, etc.</a:t>
            </a:r>
          </a:p>
          <a:p>
            <a:pPr/>
            <a:r>
              <a:t>Client== Puppet Agent, Salt Minion, etc.</a:t>
            </a:r>
          </a:p>
          <a:p>
            <a:pPr/>
            <a:r>
              <a:t>Configuration files == (Puppet) catalog, Salt States (SLS), etc.</a:t>
            </a:r>
          </a:p>
          <a:p>
            <a:pPr/>
          </a:p>
          <a:p>
            <a:pPr/>
            <a:r>
              <a:t>Also have terms like grains, pillars, etc. for Salt, for example.</a:t>
            </a:r>
          </a:p>
          <a:p>
            <a:pPr/>
          </a:p>
          <a:p>
            <a:pPr/>
            <a:r>
              <a:t>Typically agents check-in every so often—default for Puppet is every 15 minutes, for Munki is once every 4 hours—to make sure they are up-to-date.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Shape 431"/>
          <p:cNvSpPr/>
          <p:nvPr>
            <p:ph type="sldImg"/>
          </p:nvPr>
        </p:nvSpPr>
        <p:spPr>
          <a:prstGeom prst="rect">
            <a:avLst/>
          </a:prstGeom>
        </p:spPr>
        <p:txBody>
          <a:bodyPr/>
          <a:lstStyle/>
          <a:p>
            <a:pPr/>
          </a:p>
        </p:txBody>
      </p:sp>
      <p:sp>
        <p:nvSpPr>
          <p:cNvPr id="432" name="Shape 432"/>
          <p:cNvSpPr/>
          <p:nvPr>
            <p:ph type="body" sz="quarter" idx="1"/>
          </p:nvPr>
        </p:nvSpPr>
        <p:spPr>
          <a:prstGeom prst="rect">
            <a:avLst/>
          </a:prstGeom>
        </p:spPr>
        <p:txBody>
          <a:bodyPr/>
          <a:lstStyle/>
          <a:p>
            <a:pPr/>
            <a:r>
              <a:t>Typically agents check in, thus coming out through any firewalls vs. the server trying to come in. Of course, in a tightly regulated environment with proxy servers, etc., this may require additional work, but often things “just work.”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Shape 465"/>
          <p:cNvSpPr/>
          <p:nvPr>
            <p:ph type="sldImg"/>
          </p:nvPr>
        </p:nvSpPr>
        <p:spPr>
          <a:prstGeom prst="rect">
            <a:avLst/>
          </a:prstGeom>
        </p:spPr>
        <p:txBody>
          <a:bodyPr/>
          <a:lstStyle/>
          <a:p>
            <a:pPr/>
          </a:p>
        </p:txBody>
      </p:sp>
      <p:sp>
        <p:nvSpPr>
          <p:cNvPr id="466" name="Shape 466"/>
          <p:cNvSpPr/>
          <p:nvPr>
            <p:ph type="body" sz="quarter" idx="1"/>
          </p:nvPr>
        </p:nvSpPr>
        <p:spPr>
          <a:prstGeom prst="rect">
            <a:avLst/>
          </a:prstGeom>
        </p:spPr>
        <p:txBody>
          <a:bodyPr/>
          <a:lstStyle/>
          <a:p>
            <a:pPr/>
            <a:r>
              <a:t>Salt Stack is different from other agent-based configuration management tools in that it creates a persistent connection back to the minions.  This allows for immediate execution of commands.</a:t>
            </a:r>
          </a:p>
          <a:p>
            <a:pPr/>
            <a:r>
              <a:t>For example, you get a call that some of your users are experiencing issues getting to Google. With Salt, you could tell all of your minions to ping Google’s servers and to report back. This gives you insight from across your network (and also gives you a kind of botnet of your very own!).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Unfortunately, THIS is what things typically end up looking like.</a:t>
            </a:r>
          </a:p>
          <a:p>
            <a:pPr/>
          </a:p>
          <a:p>
            <a:pPr/>
            <a:r>
              <a:t>Just managing expectations.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3" name="Shape 573"/>
          <p:cNvSpPr/>
          <p:nvPr>
            <p:ph type="sldImg"/>
          </p:nvPr>
        </p:nvSpPr>
        <p:spPr>
          <a:prstGeom prst="rect">
            <a:avLst/>
          </a:prstGeom>
        </p:spPr>
        <p:txBody>
          <a:bodyPr/>
          <a:lstStyle/>
          <a:p>
            <a:pPr/>
          </a:p>
        </p:txBody>
      </p:sp>
      <p:sp>
        <p:nvSpPr>
          <p:cNvPr id="574" name="Shape 574"/>
          <p:cNvSpPr/>
          <p:nvPr>
            <p:ph type="body" sz="quarter" idx="1"/>
          </p:nvPr>
        </p:nvSpPr>
        <p:spPr>
          <a:prstGeom prst="rect">
            <a:avLst/>
          </a:prstGeom>
        </p:spPr>
        <p:txBody>
          <a:bodyPr/>
          <a:lstStyle/>
          <a:p>
            <a:pPr/>
            <a:r>
              <a:t>Do note I took these slides from a 2019 presentation simply to show how quickly things were moving back then.  But this IS from 6 years ago at this point.  Please note much has changed in the world of Ansible since then.  And since then, I have not done much with Ansible, having moved on to coding in Python using things like Netmiko and Nornir for network automation and Django (for the web framework).  I provide this information solely as examples, not as endorsements or claims of the current state of Ansible.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1" name="Shape 581"/>
          <p:cNvSpPr/>
          <p:nvPr>
            <p:ph type="sldImg"/>
          </p:nvPr>
        </p:nvSpPr>
        <p:spPr>
          <a:prstGeom prst="rect">
            <a:avLst/>
          </a:prstGeom>
        </p:spPr>
        <p:txBody>
          <a:bodyPr/>
          <a:lstStyle/>
          <a:p>
            <a:pPr/>
          </a:p>
        </p:txBody>
      </p:sp>
      <p:sp>
        <p:nvSpPr>
          <p:cNvPr id="582" name="Shape 582"/>
          <p:cNvSpPr/>
          <p:nvPr>
            <p:ph type="body" sz="quarter" idx="1"/>
          </p:nvPr>
        </p:nvSpPr>
        <p:spPr>
          <a:prstGeom prst="rect">
            <a:avLst/>
          </a:prstGeom>
        </p:spPr>
        <p:txBody>
          <a:bodyPr/>
          <a:lstStyle/>
          <a:p>
            <a:pPr/>
            <a:r>
              <a:t>In simple terms, when you use a tool like Ansible and run a playbook, whether you run it one time or 10x, the end state will be the same.  That is what being idempotent means.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Shape 598"/>
          <p:cNvSpPr/>
          <p:nvPr>
            <p:ph type="sldImg"/>
          </p:nvPr>
        </p:nvSpPr>
        <p:spPr>
          <a:prstGeom prst="rect">
            <a:avLst/>
          </a:prstGeom>
        </p:spPr>
        <p:txBody>
          <a:bodyPr/>
          <a:lstStyle/>
          <a:p>
            <a:pPr/>
          </a:p>
        </p:txBody>
      </p:sp>
      <p:sp>
        <p:nvSpPr>
          <p:cNvPr id="599" name="Shape 599"/>
          <p:cNvSpPr/>
          <p:nvPr>
            <p:ph type="body" sz="quarter" idx="1"/>
          </p:nvPr>
        </p:nvSpPr>
        <p:spPr>
          <a:prstGeom prst="rect">
            <a:avLst/>
          </a:prstGeom>
        </p:spPr>
        <p:txBody>
          <a:bodyPr/>
          <a:lstStyle/>
          <a:p>
            <a:pPr/>
            <a:r>
              <a:t>Today if I were to use Ansible and want to automate playbook execution, I would likely look into tools like Semaphore UI, which did not exist back in 2017.</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4" name="Shape 604"/>
          <p:cNvSpPr/>
          <p:nvPr>
            <p:ph type="sldImg"/>
          </p:nvPr>
        </p:nvSpPr>
        <p:spPr>
          <a:prstGeom prst="rect">
            <a:avLst/>
          </a:prstGeom>
        </p:spPr>
        <p:txBody>
          <a:bodyPr/>
          <a:lstStyle/>
          <a:p>
            <a:pPr/>
          </a:p>
        </p:txBody>
      </p:sp>
      <p:sp>
        <p:nvSpPr>
          <p:cNvPr id="605" name="Shape 605"/>
          <p:cNvSpPr/>
          <p:nvPr>
            <p:ph type="body" sz="quarter" idx="1"/>
          </p:nvPr>
        </p:nvSpPr>
        <p:spPr>
          <a:prstGeom prst="rect">
            <a:avLst/>
          </a:prstGeom>
        </p:spPr>
        <p:txBody>
          <a:bodyPr/>
          <a:lstStyle/>
          <a:p>
            <a:pPr/>
            <a:r>
              <a:t>Now you cannot talk about Ansible without also talking about YAML.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9" name="Shape 609"/>
          <p:cNvSpPr/>
          <p:nvPr>
            <p:ph type="sldImg"/>
          </p:nvPr>
        </p:nvSpPr>
        <p:spPr>
          <a:prstGeom prst="rect">
            <a:avLst/>
          </a:prstGeom>
        </p:spPr>
        <p:txBody>
          <a:bodyPr/>
          <a:lstStyle/>
          <a:p>
            <a:pPr/>
          </a:p>
        </p:txBody>
      </p:sp>
      <p:sp>
        <p:nvSpPr>
          <p:cNvPr id="610" name="Shape 610"/>
          <p:cNvSpPr/>
          <p:nvPr>
            <p:ph type="body" sz="quarter" idx="1"/>
          </p:nvPr>
        </p:nvSpPr>
        <p:spPr>
          <a:prstGeom prst="rect">
            <a:avLst/>
          </a:prstGeom>
        </p:spPr>
        <p:txBody>
          <a:bodyPr/>
          <a:lstStyle/>
          <a:p>
            <a:pPr/>
            <a:r>
              <a:t>For those not familiar, YAML is a text-based, “human-readable” language used by Ansible for its configuration files, inventory, and playbooks.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4" name="Shape 614"/>
          <p:cNvSpPr/>
          <p:nvPr>
            <p:ph type="sldImg"/>
          </p:nvPr>
        </p:nvSpPr>
        <p:spPr>
          <a:prstGeom prst="rect">
            <a:avLst/>
          </a:prstGeom>
        </p:spPr>
        <p:txBody>
          <a:bodyPr/>
          <a:lstStyle/>
          <a:p>
            <a:pPr/>
          </a:p>
        </p:txBody>
      </p:sp>
      <p:sp>
        <p:nvSpPr>
          <p:cNvPr id="615" name="Shape 615"/>
          <p:cNvSpPr/>
          <p:nvPr>
            <p:ph type="body" sz="quarter" idx="1"/>
          </p:nvPr>
        </p:nvSpPr>
        <p:spPr>
          <a:prstGeom prst="rect">
            <a:avLst/>
          </a:prstGeom>
        </p:spPr>
        <p:txBody>
          <a:bodyPr/>
          <a:lstStyle/>
          <a:p>
            <a:pPr/>
            <a:r>
              <a:t>These are extremely short (and outdated) examples of Ansible YAML playbooks.  They are just to show the formatting/layout.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2" name="Shape 622"/>
          <p:cNvSpPr/>
          <p:nvPr>
            <p:ph type="sldImg"/>
          </p:nvPr>
        </p:nvSpPr>
        <p:spPr>
          <a:prstGeom prst="rect">
            <a:avLst/>
          </a:prstGeom>
        </p:spPr>
        <p:txBody>
          <a:bodyPr/>
          <a:lstStyle/>
          <a:p>
            <a:pPr/>
          </a:p>
        </p:txBody>
      </p:sp>
      <p:sp>
        <p:nvSpPr>
          <p:cNvPr id="623" name="Shape 623"/>
          <p:cNvSpPr/>
          <p:nvPr>
            <p:ph type="body" sz="quarter" idx="1"/>
          </p:nvPr>
        </p:nvSpPr>
        <p:spPr>
          <a:prstGeom prst="rect">
            <a:avLst/>
          </a:prstGeom>
        </p:spPr>
        <p:txBody>
          <a:bodyPr/>
          <a:lstStyle/>
          <a:p>
            <a:pPr/>
            <a:r>
              <a:t>The challenge with YAML is that you can really get caught up in the formatting of it.  This also includes such things as how to properly escape strings within strings for proper dereferencing.</a:t>
            </a:r>
          </a:p>
          <a:p>
            <a:pPr/>
          </a:p>
          <a:p>
            <a:pPr/>
            <a:r>
              <a:t>Also, it works well for basic definitions of a sequence of steps.  But once you have to do anything for which an Ansible module does not exist, or you want to apply more complex conditional logic, it quickly falls apart.  The key thing to understand is when to use Ansible… and when not to.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7" name="Shape 627"/>
          <p:cNvSpPr/>
          <p:nvPr>
            <p:ph type="sldImg"/>
          </p:nvPr>
        </p:nvSpPr>
        <p:spPr>
          <a:prstGeom prst="rect">
            <a:avLst/>
          </a:prstGeom>
        </p:spPr>
        <p:txBody>
          <a:bodyPr/>
          <a:lstStyle/>
          <a:p>
            <a:pPr/>
          </a:p>
        </p:txBody>
      </p:sp>
      <p:sp>
        <p:nvSpPr>
          <p:cNvPr id="628" name="Shape 628"/>
          <p:cNvSpPr/>
          <p:nvPr>
            <p:ph type="body" sz="quarter" idx="1"/>
          </p:nvPr>
        </p:nvSpPr>
        <p:spPr>
          <a:prstGeom prst="rect">
            <a:avLst/>
          </a:prstGeom>
        </p:spPr>
        <p:txBody>
          <a:bodyPr/>
          <a:lstStyle/>
          <a:p>
            <a:pPr/>
            <a:r>
              <a:t>Once you reach the limits of Ansible itself, you often find the next step is a foray into the world of Python.  This often begins with trying to learn just enough Python to create whatever Ansible module you need that currently does not exist or does not work properly.</a:t>
            </a:r>
          </a:p>
          <a:p>
            <a:pPr/>
          </a:p>
          <a:p>
            <a:pPr/>
            <a:r>
              <a:t>But again, there is trying to shoe-horn a solution together, and then there is simply realizing that it is time to bring actual coding to bear.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Shape 633"/>
          <p:cNvSpPr/>
          <p:nvPr>
            <p:ph type="sldImg"/>
          </p:nvPr>
        </p:nvSpPr>
        <p:spPr>
          <a:prstGeom prst="rect">
            <a:avLst/>
          </a:prstGeom>
        </p:spPr>
        <p:txBody>
          <a:bodyPr/>
          <a:lstStyle/>
          <a:p>
            <a:pPr/>
          </a:p>
        </p:txBody>
      </p:sp>
      <p:sp>
        <p:nvSpPr>
          <p:cNvPr id="634" name="Shape 634"/>
          <p:cNvSpPr/>
          <p:nvPr>
            <p:ph type="body" sz="quarter" idx="1"/>
          </p:nvPr>
        </p:nvSpPr>
        <p:spPr>
          <a:prstGeom prst="rect">
            <a:avLst/>
          </a:prstGeom>
        </p:spPr>
        <p:txBody>
          <a:bodyPr/>
          <a:lstStyle/>
          <a:p>
            <a:pPr/>
            <a:r>
              <a:t>Python’s tagline is “batteries included.”  This implies that Python comes with all the key abilities you need built-in.  However, the real power of Python comes from the ecosystem of 3rd party libraries that exist.</a:t>
            </a:r>
          </a:p>
          <a:p>
            <a:pPr/>
          </a:p>
          <a:p>
            <a:pPr/>
            <a:r>
              <a:t>For example, Paramiko let you SSH into single devices.</a:t>
            </a:r>
          </a:p>
          <a:p>
            <a:pPr/>
          </a:p>
          <a:p>
            <a:pPr/>
            <a:r>
              <a:t>Netmiko leveraged Paramiko to SSH into single network devices, handling things like the CLI prompt.</a:t>
            </a:r>
          </a:p>
          <a:p>
            <a:pPr/>
          </a:p>
          <a:p>
            <a:pPr/>
            <a:r>
              <a:t>Nornir added multi-threading to Netmiko and inventory similar to Ansible, letting you SSH simultaneously into multiple network devices.</a:t>
            </a:r>
          </a:p>
          <a:p>
            <a:pPr/>
          </a:p>
          <a:p>
            <a:pPr/>
            <a:r>
              <a:t>NAPALM is another framework that simply caters more to just the 3 vendors mentioned.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9" name="Shape 639"/>
          <p:cNvSpPr/>
          <p:nvPr>
            <p:ph type="sldImg"/>
          </p:nvPr>
        </p:nvSpPr>
        <p:spPr>
          <a:prstGeom prst="rect">
            <a:avLst/>
          </a:prstGeom>
        </p:spPr>
        <p:txBody>
          <a:bodyPr/>
          <a:lstStyle/>
          <a:p>
            <a:pPr/>
          </a:p>
        </p:txBody>
      </p:sp>
      <p:sp>
        <p:nvSpPr>
          <p:cNvPr id="640" name="Shape 640"/>
          <p:cNvSpPr/>
          <p:nvPr>
            <p:ph type="body" sz="quarter" idx="1"/>
          </p:nvPr>
        </p:nvSpPr>
        <p:spPr>
          <a:prstGeom prst="rect">
            <a:avLst/>
          </a:prstGeom>
        </p:spPr>
        <p:txBody>
          <a:bodyPr/>
          <a:lstStyle/>
          <a:p>
            <a:pPr/>
            <a:r>
              <a:t>You can’t talk about Netmiko, Nornir, and NAPALM without inevitably talking about Kirk Byers.</a:t>
            </a:r>
          </a:p>
          <a:p>
            <a:pPr/>
          </a:p>
          <a:p>
            <a:pPr/>
            <a:r>
              <a:t>As for which books, courses, etc., to take to learn Python, it truly is a case of “it depends”, as everyone learns best different ways.  What I would suggest is that you figure out how you best learn, then focus on that.  If your job gives you access to things like LinkedIn Learning, and that approach works for you, there are several good courses there.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Quick disclaimer.</a:t>
            </a:r>
          </a:p>
          <a:p>
            <a:pPr/>
            <a:r>
              <a:t>All opinions here are my own and do not represent nor necessarily reflect those of my employer.  That said, should you find any of this information useful, I would still like to give credit to my employer as I continue to hone my skills and knowledge there.</a:t>
            </a:r>
          </a:p>
          <a:p>
            <a:pPr/>
          </a:p>
          <a:p>
            <a:pPr/>
            <a:r>
              <a:t>Of course, any and all mistakes/errors/etc. are my own.  I would like to blame "AI", but I cannot.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7" name="Shape 647"/>
          <p:cNvSpPr/>
          <p:nvPr>
            <p:ph type="sldImg"/>
          </p:nvPr>
        </p:nvSpPr>
        <p:spPr>
          <a:prstGeom prst="rect">
            <a:avLst/>
          </a:prstGeom>
        </p:spPr>
        <p:txBody>
          <a:bodyPr/>
          <a:lstStyle/>
          <a:p>
            <a:pPr/>
          </a:p>
        </p:txBody>
      </p:sp>
      <p:sp>
        <p:nvSpPr>
          <p:cNvPr id="648" name="Shape 648"/>
          <p:cNvSpPr/>
          <p:nvPr>
            <p:ph type="body" sz="quarter" idx="1"/>
          </p:nvPr>
        </p:nvSpPr>
        <p:spPr>
          <a:prstGeom prst="rect">
            <a:avLst/>
          </a:prstGeom>
        </p:spPr>
        <p:txBody>
          <a:bodyPr/>
          <a:lstStyle/>
          <a:p>
            <a:pPr/>
            <a:r>
              <a:t>Here are just two examples of 2nd editions of books which may or may not help.</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1" name="Shape 651"/>
          <p:cNvSpPr/>
          <p:nvPr>
            <p:ph type="sldImg"/>
          </p:nvPr>
        </p:nvSpPr>
        <p:spPr>
          <a:prstGeom prst="rect">
            <a:avLst/>
          </a:prstGeom>
        </p:spPr>
        <p:txBody>
          <a:bodyPr/>
          <a:lstStyle/>
          <a:p>
            <a:pPr/>
          </a:p>
        </p:txBody>
      </p:sp>
      <p:sp>
        <p:nvSpPr>
          <p:cNvPr id="652" name="Shape 652"/>
          <p:cNvSpPr/>
          <p:nvPr>
            <p:ph type="body" sz="quarter" idx="1"/>
          </p:nvPr>
        </p:nvSpPr>
        <p:spPr>
          <a:prstGeom prst="rect">
            <a:avLst/>
          </a:prstGeom>
        </p:spPr>
        <p:txBody>
          <a:bodyPr/>
          <a:lstStyle/>
          <a:p>
            <a:pPr/>
            <a:r>
              <a:t>Once we head down the programming path, inevitably tooling comes into play.</a:t>
            </a:r>
          </a:p>
          <a:p>
            <a:pPr/>
          </a:p>
          <a:p>
            <a:pPr/>
            <a:r>
              <a:t>Now this topic is far too dense to cover in an overview, so this will be an extremely high-level smattering at best.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Shape 656"/>
          <p:cNvSpPr/>
          <p:nvPr>
            <p:ph type="sldImg"/>
          </p:nvPr>
        </p:nvSpPr>
        <p:spPr>
          <a:prstGeom prst="rect">
            <a:avLst/>
          </a:prstGeom>
        </p:spPr>
        <p:txBody>
          <a:bodyPr/>
          <a:lstStyle/>
          <a:p>
            <a:pPr/>
          </a:p>
        </p:txBody>
      </p:sp>
      <p:sp>
        <p:nvSpPr>
          <p:cNvPr id="657" name="Shape 657"/>
          <p:cNvSpPr/>
          <p:nvPr>
            <p:ph type="body" sz="quarter" idx="1"/>
          </p:nvPr>
        </p:nvSpPr>
        <p:spPr>
          <a:prstGeom prst="rect">
            <a:avLst/>
          </a:prstGeom>
        </p:spPr>
        <p:txBody>
          <a:bodyPr/>
          <a:lstStyle/>
          <a:p>
            <a:pPr/>
            <a:r>
              <a:t>IDEs offer editing systems, typically complete with extensions/plugins to help with the workflow of program development.  One of the most popular today is Microsoft’s VSCode (or the VSCodium fork for those who do not trust Microsoft), though many others exist.  For example, Sublime Text, JetBrains, Cursor, and more.</a:t>
            </a:r>
          </a:p>
          <a:p>
            <a:pPr/>
          </a:p>
          <a:p>
            <a:pPr/>
            <a:r>
              <a:t>And yes, Cursor is an IDE that integrates AI, but we’ll get to that soon.</a:t>
            </a:r>
          </a:p>
          <a:p>
            <a:pPr/>
          </a:p>
          <a:p>
            <a:pPr/>
            <a:r>
              <a:t>Once you truly start developing code, you will invariably need to learn about doing version control.  And today that really means learning Git.  Using Git solely on your own development system, with no need for any server, you can leverage its features to help you do versioning/etc.  And you can easily work with a team that all use Git solely on their development systems.</a:t>
            </a:r>
          </a:p>
          <a:p>
            <a:pPr/>
          </a:p>
          <a:p>
            <a:pPr/>
            <a:r>
              <a:t>But the real power comes when you also keep your code in a repository in a central location, so that you don’t have to be online at the same time as your coworker in order to perform the typical actions involved such as pull requests and merges.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1" name="Shape 661"/>
          <p:cNvSpPr/>
          <p:nvPr>
            <p:ph type="sldImg"/>
          </p:nvPr>
        </p:nvSpPr>
        <p:spPr>
          <a:prstGeom prst="rect">
            <a:avLst/>
          </a:prstGeom>
        </p:spPr>
        <p:txBody>
          <a:bodyPr/>
          <a:lstStyle/>
          <a:p>
            <a:pPr/>
          </a:p>
        </p:txBody>
      </p:sp>
      <p:sp>
        <p:nvSpPr>
          <p:cNvPr id="662" name="Shape 662"/>
          <p:cNvSpPr/>
          <p:nvPr>
            <p:ph type="body" sz="quarter" idx="1"/>
          </p:nvPr>
        </p:nvSpPr>
        <p:spPr>
          <a:prstGeom prst="rect">
            <a:avLst/>
          </a:prstGeom>
        </p:spPr>
        <p:txBody>
          <a:bodyPr/>
          <a:lstStyle/>
          <a:p>
            <a:pPr/>
            <a:r>
              <a:t>Now as you go further into Python, you will quickly realize that the “batteries included” ethos is about using 3rd party Python libraries.  These are stored on a website called PyPi.org.</a:t>
            </a:r>
          </a:p>
          <a:p>
            <a:pPr/>
          </a:p>
          <a:p>
            <a:pPr/>
            <a:r>
              <a:t>pip is standard with Python and lets you pull down Python modules (i.e., “LEGO pieces”) such as Netmiko to use in your Python code.  However, everything you do has to be done manually.  And pip is very slow.</a:t>
            </a:r>
          </a:p>
          <a:p>
            <a:pPr/>
          </a:p>
          <a:p>
            <a:pPr/>
            <a:r>
              <a:t>venvs are the way in which you “sandbox”/isolate your Python projects from one another to avoid what I call “dependency hell” or collisions in module versions.  Python again has support built-in for this, though other modules exist like ‘pipenv’ and ‘virtualenv’ which each do things slightly differently.</a:t>
            </a:r>
          </a:p>
          <a:p>
            <a:pPr/>
          </a:p>
          <a:p>
            <a:pPr/>
            <a:r>
              <a:t>Poetry is yet another package manager out there that tried to improve things.</a:t>
            </a:r>
          </a:p>
          <a:p>
            <a:pPr/>
          </a:p>
          <a:p>
            <a:pPr/>
            <a:r>
              <a:t>But today the “new hotness” is Astral’s uv, which is an “extremely fast Python package and project manager, written in Rust,” which replaces the need for several other tools.  uv, in short, brings Python development about as close as you are going to get to a uniform workflow such as you might see in Go development.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5" name="Shape 665"/>
          <p:cNvSpPr/>
          <p:nvPr>
            <p:ph type="sldImg"/>
          </p:nvPr>
        </p:nvSpPr>
        <p:spPr>
          <a:prstGeom prst="rect">
            <a:avLst/>
          </a:prstGeom>
        </p:spPr>
        <p:txBody>
          <a:bodyPr/>
          <a:lstStyle/>
          <a:p>
            <a:pPr/>
          </a:p>
        </p:txBody>
      </p:sp>
      <p:sp>
        <p:nvSpPr>
          <p:cNvPr id="666" name="Shape 666"/>
          <p:cNvSpPr/>
          <p:nvPr>
            <p:ph type="body" sz="quarter" idx="1"/>
          </p:nvPr>
        </p:nvSpPr>
        <p:spPr>
          <a:prstGeom prst="rect">
            <a:avLst/>
          </a:prstGeom>
        </p:spPr>
        <p:txBody>
          <a:bodyPr/>
          <a:lstStyle/>
          <a:p>
            <a:pPr/>
            <a:r>
              <a:t>Which brings me to a quick plug for Go.</a:t>
            </a:r>
          </a:p>
          <a:p>
            <a:pPr/>
          </a:p>
          <a:p>
            <a:pPr/>
            <a:r>
              <a:t>To be clear, if you were only going to learn one programming language to do network automation, you should probably learn Python.</a:t>
            </a:r>
          </a:p>
          <a:p>
            <a:pPr/>
          </a:p>
          <a:p>
            <a:pPr/>
            <a:r>
              <a:t>But if you are going to learn two languages, I strongly recommend that you consider Go.</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3" name="Shape 683"/>
          <p:cNvSpPr/>
          <p:nvPr>
            <p:ph type="sldImg"/>
          </p:nvPr>
        </p:nvSpPr>
        <p:spPr>
          <a:prstGeom prst="rect">
            <a:avLst/>
          </a:prstGeom>
        </p:spPr>
        <p:txBody>
          <a:bodyPr/>
          <a:lstStyle/>
          <a:p>
            <a:pPr/>
          </a:p>
        </p:txBody>
      </p:sp>
      <p:sp>
        <p:nvSpPr>
          <p:cNvPr id="684" name="Shape 684"/>
          <p:cNvSpPr/>
          <p:nvPr>
            <p:ph type="body" sz="quarter" idx="1"/>
          </p:nvPr>
        </p:nvSpPr>
        <p:spPr>
          <a:prstGeom prst="rect">
            <a:avLst/>
          </a:prstGeom>
        </p:spPr>
        <p:txBody>
          <a:bodyPr/>
          <a:lstStyle/>
          <a:p>
            <a:pPr/>
            <a:r>
              <a:t>Go, often called Golang (easier to find on the Web), is a statically compiled programming language that underpins much of the cloud.  Originally released back in 2009, Go was intended to replace Python in Google’s use cases.  But it would become the foundation of cloud computing, with tools such as Docker, Kubernetes, Terraform, Grafana, Helm, etcd, CoreDNS, Traefik, Cilium, and many more all being written in Go.  And that is not an accident.</a:t>
            </a:r>
          </a:p>
          <a:p>
            <a:pPr/>
          </a:p>
          <a:p>
            <a:pPr/>
            <a:r>
              <a:t>And I genuinely believe that Go will eventually replace Python for many use cases in the coming decade or more.</a:t>
            </a:r>
          </a:p>
          <a:p>
            <a:pPr/>
          </a:p>
          <a:p>
            <a:pPr/>
            <a:r>
              <a:t>But I only bring this up because when it comes to tooling, where in Python you need all these 3rd party tools like Poetry, uv, and ruff, with Go everything you need is in Go compiler.  This is because Go includes everything to write, compile, test, and lint your code.  The only 3d party bits, such as Go extensions in VSCode, are to hook into those very same tools within the Go toolchain.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3" name="Shape 693"/>
          <p:cNvSpPr/>
          <p:nvPr>
            <p:ph type="sldImg"/>
          </p:nvPr>
        </p:nvSpPr>
        <p:spPr>
          <a:prstGeom prst="rect">
            <a:avLst/>
          </a:prstGeom>
        </p:spPr>
        <p:txBody>
          <a:bodyPr/>
          <a:lstStyle/>
          <a:p>
            <a:pPr/>
          </a:p>
        </p:txBody>
      </p:sp>
      <p:sp>
        <p:nvSpPr>
          <p:cNvPr id="694" name="Shape 694"/>
          <p:cNvSpPr/>
          <p:nvPr>
            <p:ph type="body" sz="quarter" idx="1"/>
          </p:nvPr>
        </p:nvSpPr>
        <p:spPr>
          <a:prstGeom prst="rect">
            <a:avLst/>
          </a:prstGeom>
        </p:spPr>
        <p:txBody>
          <a:bodyPr/>
          <a:lstStyle/>
          <a:p>
            <a:pPr/>
            <a:r>
              <a:t>Go is as if C and Python got together and had a baby, giving you best of both worlds.</a:t>
            </a:r>
          </a:p>
          <a:p>
            <a:pPr/>
          </a:p>
          <a:p>
            <a:pPr/>
            <a:r>
              <a:t>You get all the benefits of a statically compiled language that creates binaries without any external dependencies combined with the rapid development cycle of a dynamic scripting languages with Pythonic characteristics.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7" name="Shape 697"/>
          <p:cNvSpPr/>
          <p:nvPr>
            <p:ph type="sldImg"/>
          </p:nvPr>
        </p:nvSpPr>
        <p:spPr>
          <a:prstGeom prst="rect">
            <a:avLst/>
          </a:prstGeom>
        </p:spPr>
        <p:txBody>
          <a:bodyPr/>
          <a:lstStyle/>
          <a:p>
            <a:pPr/>
          </a:p>
        </p:txBody>
      </p:sp>
      <p:sp>
        <p:nvSpPr>
          <p:cNvPr id="698" name="Shape 698"/>
          <p:cNvSpPr/>
          <p:nvPr>
            <p:ph type="body" sz="quarter" idx="1"/>
          </p:nvPr>
        </p:nvSpPr>
        <p:spPr>
          <a:prstGeom prst="rect">
            <a:avLst/>
          </a:prstGeom>
        </p:spPr>
        <p:txBody>
          <a:bodyPr/>
          <a:lstStyle/>
          <a:p>
            <a:pPr/>
            <a:r>
              <a:t>With Ansible, you have what is called an “inventory”, which is a simple directory structure of YAML text files which define all the devices you wish to interact with using Ansible playbooks.  This might be considered the “source of truth”.  But let’s discuss this further.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2" name="Shape 702"/>
          <p:cNvSpPr/>
          <p:nvPr>
            <p:ph type="sldImg"/>
          </p:nvPr>
        </p:nvSpPr>
        <p:spPr>
          <a:prstGeom prst="rect">
            <a:avLst/>
          </a:prstGeom>
        </p:spPr>
        <p:txBody>
          <a:bodyPr/>
          <a:lstStyle/>
          <a:p>
            <a:pPr/>
          </a:p>
        </p:txBody>
      </p:sp>
      <p:sp>
        <p:nvSpPr>
          <p:cNvPr id="703" name="Shape 703"/>
          <p:cNvSpPr/>
          <p:nvPr>
            <p:ph type="body" sz="quarter" idx="1"/>
          </p:nvPr>
        </p:nvSpPr>
        <p:spPr>
          <a:prstGeom prst="rect">
            <a:avLst/>
          </a:prstGeom>
        </p:spPr>
        <p:txBody>
          <a:bodyPr/>
          <a:lstStyle/>
          <a:p>
            <a:pPr/>
            <a:r>
              <a:t>When discussing network automation, the topic of a “Source of Truth” often comes up.  Simply put, the SoT is what you see as the place that tells you what your network SHOULD be, not necessarily how it IS.  Some refer to this as the Source of Intent.</a:t>
            </a:r>
          </a:p>
          <a:p>
            <a:pPr/>
          </a:p>
          <a:p>
            <a:pPr/>
            <a:r>
              <a:t>The name has caused confusion as some folks would argue that the only real source of truth is the network itself, as only the network gear has both its configuration and current state (e.g., current ARP or routing tables, etc.).  But the idea is that the SoT is that it is the DECLARATIVE place where you define how your network SHOULD be, and what any network automation tool will turn to in order to do its work.</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7" name="Shape 707"/>
          <p:cNvSpPr/>
          <p:nvPr>
            <p:ph type="sldImg"/>
          </p:nvPr>
        </p:nvSpPr>
        <p:spPr>
          <a:prstGeom prst="rect">
            <a:avLst/>
          </a:prstGeom>
        </p:spPr>
        <p:txBody>
          <a:bodyPr/>
          <a:lstStyle/>
          <a:p>
            <a:pPr/>
          </a:p>
        </p:txBody>
      </p:sp>
      <p:sp>
        <p:nvSpPr>
          <p:cNvPr id="708" name="Shape 708"/>
          <p:cNvSpPr/>
          <p:nvPr>
            <p:ph type="body" sz="quarter" idx="1"/>
          </p:nvPr>
        </p:nvSpPr>
        <p:spPr>
          <a:prstGeom prst="rect">
            <a:avLst/>
          </a:prstGeom>
        </p:spPr>
        <p:txBody>
          <a:bodyPr/>
          <a:lstStyle/>
          <a:p>
            <a:pPr/>
            <a:r>
              <a:t>Some example of SoTs.  NetBox is the “OG” of such tools.  Nautobot came about after Jeremy Stretch left Digital Ocean, eventually went to work for NtC, they had a difference of opinion regarding NetBox’s future, so they parted ways and NtC forked NetBox into Nautobot.  But both are Python/Django-based projects.</a:t>
            </a:r>
          </a:p>
          <a:p>
            <a:pPr/>
          </a:p>
          <a:p>
            <a:pPr/>
            <a:r>
              <a:t>InfraHub is a newer player on the scene which leverages Neo4j and “is a graph-based data management platform with built-in version control, CI workflows, peer review, and API access. It’s purpose-built to power reliable infrastructure automation at scale.”  Think “Git meets NetBox”.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I only mention my background to give context.</a:t>
            </a:r>
          </a:p>
          <a:p>
            <a:pPr/>
          </a:p>
          <a:p>
            <a:pPr/>
            <a:r>
              <a:t>Networking as a whole is made up a very diverse group of people.  Many come to networking from non-technical backgrounds.  And of those who came from a C.S. or engineering background, many did so specifically BECAUSE they did NOT want to program.  And the topic of this session is network automation, which many will associate with programming.</a:t>
            </a:r>
          </a:p>
          <a:p>
            <a:pPr/>
          </a:p>
          <a:p>
            <a:pPr/>
            <a:r>
              <a:t>So I just want to say I understand.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1" name="Shape 711"/>
          <p:cNvSpPr/>
          <p:nvPr>
            <p:ph type="sldImg"/>
          </p:nvPr>
        </p:nvSpPr>
        <p:spPr>
          <a:prstGeom prst="rect">
            <a:avLst/>
          </a:prstGeom>
        </p:spPr>
        <p:txBody>
          <a:bodyPr/>
          <a:lstStyle/>
          <a:p>
            <a:pPr/>
          </a:p>
        </p:txBody>
      </p:sp>
      <p:sp>
        <p:nvSpPr>
          <p:cNvPr id="712" name="Shape 712"/>
          <p:cNvSpPr/>
          <p:nvPr>
            <p:ph type="body" sz="quarter" idx="1"/>
          </p:nvPr>
        </p:nvSpPr>
        <p:spPr>
          <a:prstGeom prst="rect">
            <a:avLst/>
          </a:prstGeom>
        </p:spPr>
        <p:txBody>
          <a:bodyPr/>
          <a:lstStyle/>
          <a:p>
            <a:pPr/>
            <a:r>
              <a:t>This brings us to one of the key topics requested.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6" name="Shape 716"/>
          <p:cNvSpPr/>
          <p:nvPr>
            <p:ph type="sldImg"/>
          </p:nvPr>
        </p:nvSpPr>
        <p:spPr>
          <a:prstGeom prst="rect">
            <a:avLst/>
          </a:prstGeom>
        </p:spPr>
        <p:txBody>
          <a:bodyPr/>
          <a:lstStyle/>
          <a:p>
            <a:pPr/>
          </a:p>
        </p:txBody>
      </p:sp>
      <p:sp>
        <p:nvSpPr>
          <p:cNvPr id="717" name="Shape 717"/>
          <p:cNvSpPr/>
          <p:nvPr>
            <p:ph type="body" sz="quarter" idx="1"/>
          </p:nvPr>
        </p:nvSpPr>
        <p:spPr>
          <a:prstGeom prst="rect">
            <a:avLst/>
          </a:prstGeom>
        </p:spPr>
        <p:txBody>
          <a:bodyPr/>
          <a:lstStyle/>
          <a:p>
            <a:pPr/>
            <a:r>
              <a:t>For those looking for a more “canned” solution, this ranges from FLOSS where “if you break it, you get to keep both pieces” all the way to fully commercial, vendor-specific solutions.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3" name="Shape 723"/>
          <p:cNvSpPr/>
          <p:nvPr>
            <p:ph type="sldImg"/>
          </p:nvPr>
        </p:nvSpPr>
        <p:spPr>
          <a:prstGeom prst="rect">
            <a:avLst/>
          </a:prstGeom>
        </p:spPr>
        <p:txBody>
          <a:bodyPr/>
          <a:lstStyle/>
          <a:p>
            <a:pPr/>
          </a:p>
        </p:txBody>
      </p:sp>
      <p:sp>
        <p:nvSpPr>
          <p:cNvPr id="724" name="Shape 724"/>
          <p:cNvSpPr/>
          <p:nvPr>
            <p:ph type="body" sz="quarter" idx="1"/>
          </p:nvPr>
        </p:nvSpPr>
        <p:spPr>
          <a:prstGeom prst="rect">
            <a:avLst/>
          </a:prstGeom>
        </p:spPr>
        <p:txBody>
          <a:bodyPr/>
          <a:lstStyle/>
          <a:p>
            <a:pPr/>
            <a:r>
              <a:t>In no particular order, you have tools such as eNMS and SURF/ESnet’s Workflow Orchestrator, both written in Python.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8" name="Shape 728"/>
          <p:cNvSpPr/>
          <p:nvPr>
            <p:ph type="sldImg"/>
          </p:nvPr>
        </p:nvSpPr>
        <p:spPr>
          <a:prstGeom prst="rect">
            <a:avLst/>
          </a:prstGeom>
        </p:spPr>
        <p:txBody>
          <a:bodyPr/>
          <a:lstStyle/>
          <a:p>
            <a:pPr/>
          </a:p>
        </p:txBody>
      </p:sp>
      <p:sp>
        <p:nvSpPr>
          <p:cNvPr id="729" name="Shape 729"/>
          <p:cNvSpPr/>
          <p:nvPr>
            <p:ph type="body" sz="quarter" idx="1"/>
          </p:nvPr>
        </p:nvSpPr>
        <p:spPr>
          <a:prstGeom prst="rect">
            <a:avLst/>
          </a:prstGeom>
        </p:spPr>
        <p:txBody>
          <a:bodyPr/>
          <a:lstStyle/>
          <a:p>
            <a:pPr/>
            <a:r>
              <a:t>On the no- to low-code commercial side of things, you have vendors such as Gluware and Itential offering solutions.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3" name="Shape 733"/>
          <p:cNvSpPr/>
          <p:nvPr>
            <p:ph type="sldImg"/>
          </p:nvPr>
        </p:nvSpPr>
        <p:spPr>
          <a:prstGeom prst="rect">
            <a:avLst/>
          </a:prstGeom>
        </p:spPr>
        <p:txBody>
          <a:bodyPr/>
          <a:lstStyle/>
          <a:p>
            <a:pPr/>
          </a:p>
        </p:txBody>
      </p:sp>
      <p:sp>
        <p:nvSpPr>
          <p:cNvPr id="734" name="Shape 734"/>
          <p:cNvSpPr/>
          <p:nvPr>
            <p:ph type="body" sz="quarter" idx="1"/>
          </p:nvPr>
        </p:nvSpPr>
        <p:spPr>
          <a:prstGeom prst="rect">
            <a:avLst/>
          </a:prstGeom>
        </p:spPr>
        <p:txBody>
          <a:bodyPr/>
          <a:lstStyle/>
          <a:p>
            <a:pPr/>
            <a:r>
              <a:t>Starting down the vendor-specific path, in purely alphabetical order we begin with Arista and AVD.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8" name="Shape 738"/>
          <p:cNvSpPr/>
          <p:nvPr>
            <p:ph type="sldImg"/>
          </p:nvPr>
        </p:nvSpPr>
        <p:spPr>
          <a:prstGeom prst="rect">
            <a:avLst/>
          </a:prstGeom>
        </p:spPr>
        <p:txBody>
          <a:bodyPr/>
          <a:lstStyle/>
          <a:p>
            <a:pPr/>
          </a:p>
        </p:txBody>
      </p:sp>
      <p:sp>
        <p:nvSpPr>
          <p:cNvPr id="739" name="Shape 739"/>
          <p:cNvSpPr/>
          <p:nvPr>
            <p:ph type="body" sz="quarter" idx="1"/>
          </p:nvPr>
        </p:nvSpPr>
        <p:spPr>
          <a:prstGeom prst="rect">
            <a:avLst/>
          </a:prstGeom>
        </p:spPr>
        <p:txBody>
          <a:bodyPr/>
          <a:lstStyle/>
          <a:p>
            <a:pPr/>
            <a:r>
              <a:t>Next we have Cisco with what is now called Catalyst Center.</a:t>
            </a:r>
          </a:p>
          <a:p>
            <a:pPr/>
          </a:p>
          <a:p>
            <a:pPr/>
            <a:r>
              <a:t>And then there is NSO.  Formerly Tail-F, an independent company that built a truly multi-vendor solution, Cisco bought them and rebranded the software.  It is still Tail-F underneath, however, and supposedly they have kept their multi-vendor support.</a:t>
            </a:r>
          </a:p>
          <a:p>
            <a:pPr/>
          </a:p>
          <a:p>
            <a:pPr/>
            <a:r>
              <a:t>But as one example of an NSO customer, you have Internet2.</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3" name="Shape 743"/>
          <p:cNvSpPr/>
          <p:nvPr>
            <p:ph type="sldImg"/>
          </p:nvPr>
        </p:nvSpPr>
        <p:spPr>
          <a:prstGeom prst="rect">
            <a:avLst/>
          </a:prstGeom>
        </p:spPr>
        <p:txBody>
          <a:bodyPr/>
          <a:lstStyle/>
          <a:p>
            <a:pPr/>
          </a:p>
        </p:txBody>
      </p:sp>
      <p:sp>
        <p:nvSpPr>
          <p:cNvPr id="744" name="Shape 744"/>
          <p:cNvSpPr/>
          <p:nvPr>
            <p:ph type="body" sz="quarter" idx="1"/>
          </p:nvPr>
        </p:nvSpPr>
        <p:spPr>
          <a:prstGeom prst="rect">
            <a:avLst/>
          </a:prstGeom>
        </p:spPr>
        <p:txBody>
          <a:bodyPr/>
          <a:lstStyle/>
          <a:p>
            <a:pPr/>
            <a:r>
              <a:t>For those using Extreme Networks, for on-prem solutions you have what originally was Enterasys’ Netsight tool, which later was rebranded to Extreme Management Console (XMC) after Extreme bought Enterasys, and later again was rebranded as ExtremeCloud IQ Site Engine (XIQ-SE) after Extreme bought Aerohive Networks and had rebranded their cloud-based management platform, HiveManager NG, as eXtreme Cloud IQ (XIQ for short).</a:t>
            </a:r>
          </a:p>
          <a:p>
            <a:pPr/>
          </a:p>
          <a:p>
            <a:pPr/>
            <a:r>
              <a:t>And this brings us to their cloud-based offering, eXtreme Cloud IQ (XIQ).  XIQ-SE handles on-prem access while XIQ provides cloud-based management.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8" name="Shape 748"/>
          <p:cNvSpPr/>
          <p:nvPr>
            <p:ph type="sldImg"/>
          </p:nvPr>
        </p:nvSpPr>
        <p:spPr>
          <a:prstGeom prst="rect">
            <a:avLst/>
          </a:prstGeom>
        </p:spPr>
        <p:txBody>
          <a:bodyPr/>
          <a:lstStyle/>
          <a:p>
            <a:pPr/>
          </a:p>
        </p:txBody>
      </p:sp>
      <p:sp>
        <p:nvSpPr>
          <p:cNvPr id="749" name="Shape 749"/>
          <p:cNvSpPr/>
          <p:nvPr>
            <p:ph type="body" sz="quarter" idx="1"/>
          </p:nvPr>
        </p:nvSpPr>
        <p:spPr>
          <a:prstGeom prst="rect">
            <a:avLst/>
          </a:prstGeom>
        </p:spPr>
        <p:txBody>
          <a:bodyPr/>
          <a:lstStyle/>
          <a:p>
            <a:pPr/>
            <a:r>
              <a:t>Beyond that, you have various other tools out there, such as those in the wireless space such as Aruba Central and Juniper’s Mist (now under HPE).</a:t>
            </a:r>
          </a:p>
          <a:p>
            <a:pPr/>
          </a:p>
          <a:p>
            <a:pPr/>
            <a:r>
              <a:t>And then there is Nokia with their EDA.</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2" name="Shape 752"/>
          <p:cNvSpPr/>
          <p:nvPr>
            <p:ph type="sldImg"/>
          </p:nvPr>
        </p:nvSpPr>
        <p:spPr>
          <a:prstGeom prst="rect">
            <a:avLst/>
          </a:prstGeom>
        </p:spPr>
        <p:txBody>
          <a:bodyPr/>
          <a:lstStyle/>
          <a:p>
            <a:pPr/>
          </a:p>
        </p:txBody>
      </p:sp>
      <p:sp>
        <p:nvSpPr>
          <p:cNvPr id="753" name="Shape 753"/>
          <p:cNvSpPr/>
          <p:nvPr>
            <p:ph type="body" sz="quarter" idx="1"/>
          </p:nvPr>
        </p:nvSpPr>
        <p:spPr>
          <a:prstGeom prst="rect">
            <a:avLst/>
          </a:prstGeom>
        </p:spPr>
        <p:txBody>
          <a:bodyPr/>
          <a:lstStyle/>
          <a:p>
            <a:pPr/>
            <a:r>
              <a:t>This was a favorite expression of one of my professors.  We often thought it was just his way of getting out of having to explain something to us.</a:t>
            </a:r>
          </a:p>
          <a:p>
            <a:pPr/>
          </a:p>
          <a:p>
            <a:pPr/>
            <a:r>
              <a:t>I am using this as a placeholder as there are just too many topics/areas to cover around network automation, so I am just listing them here without further explanation for now.</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7" name="Shape 757"/>
          <p:cNvSpPr/>
          <p:nvPr>
            <p:ph type="sldImg"/>
          </p:nvPr>
        </p:nvSpPr>
        <p:spPr>
          <a:prstGeom prst="rect">
            <a:avLst/>
          </a:prstGeom>
        </p:spPr>
        <p:txBody>
          <a:bodyPr/>
          <a:lstStyle/>
          <a:p>
            <a:pPr/>
          </a:p>
        </p:txBody>
      </p:sp>
      <p:sp>
        <p:nvSpPr>
          <p:cNvPr id="758" name="Shape 758"/>
          <p:cNvSpPr/>
          <p:nvPr>
            <p:ph type="body" sz="quarter" idx="1"/>
          </p:nvPr>
        </p:nvSpPr>
        <p:spPr>
          <a:prstGeom prst="rect">
            <a:avLst/>
          </a:prstGeom>
        </p:spPr>
        <p:txBody>
          <a:bodyPr/>
          <a:lstStyle/>
          <a:p>
            <a:pPr/>
            <a:r>
              <a:t>But you may well encounter them as you delve deeper into network automation.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r>
              <a:t>NTAC = Network Technical Advisory Committee</a:t>
            </a:r>
          </a:p>
          <a:p>
            <a:pPr/>
          </a:p>
          <a:p>
            <a:pPr/>
            <a:r>
              <a:t>One of my mantras:  “If you want me to do something once, I will do it.  If you want me to do something 10 times, I will program the computer the first time and then IT can do the other 9.”</a:t>
            </a:r>
          </a:p>
          <a:p>
            <a:pPr/>
          </a:p>
          <a:p>
            <a:pPr/>
            <a:r>
              <a:t>Tell the story of Dave with his request for a “Push me, Dave” button to do his job for him at the international shipping firm I worked at in the summer during my undergraduate years.</a:t>
            </a:r>
          </a:p>
          <a:p>
            <a:pPr/>
          </a:p>
          <a:p>
            <a:pPr/>
            <a:r>
              <a:t>As the topic of this session is automation, some folks may be worried that automation is going to take their jobs.  I don’t believe this to be the case with networking.  It’s 2025, and if anything, network engineers are needed more now than ever.  Automation, if anything, will simply help free us up to be able to do what we should be doing.</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1" name="Shape 761"/>
          <p:cNvSpPr/>
          <p:nvPr>
            <p:ph type="sldImg"/>
          </p:nvPr>
        </p:nvSpPr>
        <p:spPr>
          <a:prstGeom prst="rect">
            <a:avLst/>
          </a:prstGeom>
        </p:spPr>
        <p:txBody>
          <a:bodyPr/>
          <a:lstStyle/>
          <a:p>
            <a:pPr/>
          </a:p>
        </p:txBody>
      </p:sp>
      <p:sp>
        <p:nvSpPr>
          <p:cNvPr id="762" name="Shape 762"/>
          <p:cNvSpPr/>
          <p:nvPr>
            <p:ph type="body" sz="quarter" idx="1"/>
          </p:nvPr>
        </p:nvSpPr>
        <p:spPr>
          <a:prstGeom prst="rect">
            <a:avLst/>
          </a:prstGeom>
        </p:spPr>
        <p:txBody>
          <a:bodyPr/>
          <a:lstStyle/>
          <a:p>
            <a:pPr/>
            <a:r>
              <a:t>You can’t swing a dead cat without hitting something “AI” related these days.  So let’s talk about that a bit.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6" name="Shape 766"/>
          <p:cNvSpPr/>
          <p:nvPr>
            <p:ph type="sldImg"/>
          </p:nvPr>
        </p:nvSpPr>
        <p:spPr>
          <a:prstGeom prst="rect">
            <a:avLst/>
          </a:prstGeom>
        </p:spPr>
        <p:txBody>
          <a:bodyPr/>
          <a:lstStyle/>
          <a:p>
            <a:pPr/>
          </a:p>
        </p:txBody>
      </p:sp>
      <p:sp>
        <p:nvSpPr>
          <p:cNvPr id="767" name="Shape 767"/>
          <p:cNvSpPr/>
          <p:nvPr>
            <p:ph type="body" sz="quarter" idx="1"/>
          </p:nvPr>
        </p:nvSpPr>
        <p:spPr>
          <a:prstGeom prst="rect">
            <a:avLst/>
          </a:prstGeom>
        </p:spPr>
        <p:txBody>
          <a:bodyPr/>
          <a:lstStyle/>
          <a:p>
            <a:pPr/>
            <a:r>
              <a:t>Unless you have been living under a rock the past few years, “generative AI” has been all the rage.  (Even though it is truly neither of those things—neither “generative” nor “AI”, but rather more accurately “derivative ML”—I will do my best to refrain from getting on my soapbox about all this for now.)</a:t>
            </a:r>
          </a:p>
          <a:p>
            <a:pPr/>
          </a:p>
          <a:p>
            <a:pPr/>
            <a:r>
              <a:t>Beginning with OpenAI’s ChatGPT leading the charge, now we have all the major “Big Tech” companies, along with several others, all scrambling to try and achieve AGI (Artificial General Intelligence).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1" name="Shape 771"/>
          <p:cNvSpPr/>
          <p:nvPr>
            <p:ph type="sldImg"/>
          </p:nvPr>
        </p:nvSpPr>
        <p:spPr>
          <a:prstGeom prst="rect">
            <a:avLst/>
          </a:prstGeom>
        </p:spPr>
        <p:txBody>
          <a:bodyPr/>
          <a:lstStyle/>
          <a:p>
            <a:pPr/>
          </a:p>
        </p:txBody>
      </p:sp>
      <p:sp>
        <p:nvSpPr>
          <p:cNvPr id="772" name="Shape 772"/>
          <p:cNvSpPr/>
          <p:nvPr>
            <p:ph type="body" sz="quarter" idx="1"/>
          </p:nvPr>
        </p:nvSpPr>
        <p:spPr>
          <a:prstGeom prst="rect">
            <a:avLst/>
          </a:prstGeom>
        </p:spPr>
        <p:txBody>
          <a:bodyPr/>
          <a:lstStyle/>
          <a:p>
            <a:pPr/>
            <a:r>
              <a:t>Now the actual tech employed are LLMs (Large Language Models).  These are computer programs intended to mimic the human brain of neurons and synapses using parameters and weights, where they feed these LLMs massive quantities of text which are tokenized to “train” the model.</a:t>
            </a:r>
          </a:p>
          <a:p>
            <a:pPr/>
          </a:p>
          <a:p>
            <a:pPr/>
            <a:r>
              <a:t>The end result is this “brain” which, given a sequence of words (i.e., tokens), determines what the most probable set of words should be in the response.  In short, LLMs are like word probability engines.</a:t>
            </a:r>
          </a:p>
          <a:p>
            <a:pPr/>
          </a:p>
          <a:p>
            <a:pPr/>
            <a:r>
              <a:t>So when you hear “parameter”, think neuron.</a:t>
            </a:r>
          </a:p>
          <a:p>
            <a:pPr/>
            <a:r>
              <a:t>When you hear “weights”, think the thickness of a synapse between two neurons.</a:t>
            </a:r>
          </a:p>
          <a:p>
            <a:pPr/>
            <a:r>
              <a:t>When you hear “token”, think word.</a:t>
            </a:r>
          </a:p>
          <a:p>
            <a:pPr/>
            <a:r>
              <a:t>When you hear “prompt”, think “ask a question/give a command.”</a:t>
            </a:r>
          </a:p>
          <a:p>
            <a:pPr/>
            <a:r>
              <a:t>When you hear “context window size”, think “how much can the LLM ‘remember’ as you interact with it.” This is typically listed by the number of tokens the LLM can keep in memory before it begins “forgetting.”</a:t>
            </a:r>
          </a:p>
          <a:p>
            <a:pPr/>
          </a:p>
          <a:p>
            <a:pPr/>
            <a:r>
              <a:t>This will help make sense of the language being used in the AI space.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6" name="Shape 776"/>
          <p:cNvSpPr/>
          <p:nvPr>
            <p:ph type="sldImg"/>
          </p:nvPr>
        </p:nvSpPr>
        <p:spPr>
          <a:prstGeom prst="rect">
            <a:avLst/>
          </a:prstGeom>
        </p:spPr>
        <p:txBody>
          <a:bodyPr/>
          <a:lstStyle/>
          <a:p>
            <a:pPr/>
          </a:p>
        </p:txBody>
      </p:sp>
      <p:sp>
        <p:nvSpPr>
          <p:cNvPr id="777" name="Shape 777"/>
          <p:cNvSpPr/>
          <p:nvPr>
            <p:ph type="body" sz="quarter" idx="1"/>
          </p:nvPr>
        </p:nvSpPr>
        <p:spPr>
          <a:prstGeom prst="rect">
            <a:avLst/>
          </a:prstGeom>
        </p:spPr>
        <p:txBody>
          <a:bodyPr/>
          <a:lstStyle/>
          <a:p>
            <a:pPr/>
            <a:r>
              <a:t>As these cloud AI companies all race to achieve AGI, they are iterating their respective LLMs, tuning how they train their models, along with how many parameters their model holds, etc.</a:t>
            </a:r>
          </a:p>
          <a:p>
            <a:pPr/>
          </a:p>
          <a:p>
            <a:pPr/>
            <a:r>
              <a:t>And with each iteration, as the models grow larger while they try to optimize the compute power needed to train the model, the overall needed compute capacity drives up the need for more datacenters, and therefore the amount of electricity, fresh water, etc., that these models consume.</a:t>
            </a:r>
          </a:p>
          <a:p>
            <a:pPr/>
          </a:p>
          <a:p>
            <a:pPr/>
            <a:r>
              <a:t>There are also all the privacy issues around using such AIs, as any information you provide an AI while interacting with it (such as asking it to summarize an email you received) means in essence that you have uploaded a copy of that information to the cloud provider, who now holds a copy of that information, with the possibility of training their LLMs in a future iteration on that data.  The security implications of this are immense.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1" name="Shape 781"/>
          <p:cNvSpPr/>
          <p:nvPr>
            <p:ph type="sldImg"/>
          </p:nvPr>
        </p:nvSpPr>
        <p:spPr>
          <a:prstGeom prst="rect">
            <a:avLst/>
          </a:prstGeom>
        </p:spPr>
        <p:txBody>
          <a:bodyPr/>
          <a:lstStyle/>
          <a:p>
            <a:pPr/>
          </a:p>
        </p:txBody>
      </p:sp>
      <p:sp>
        <p:nvSpPr>
          <p:cNvPr id="782" name="Shape 782"/>
          <p:cNvSpPr/>
          <p:nvPr>
            <p:ph type="body" sz="quarter" idx="1"/>
          </p:nvPr>
        </p:nvSpPr>
        <p:spPr>
          <a:prstGeom prst="rect">
            <a:avLst/>
          </a:prstGeom>
        </p:spPr>
        <p:txBody>
          <a:bodyPr/>
          <a:lstStyle/>
          <a:p>
            <a:pPr/>
            <a:r>
              <a:t>Which brings us to the topic of offline LLMs.  Beyond the usual cloud-based “AI”s such as ChatGPT, almost every AI company offers a stripped down version of their LLMs which you can download and run offline if you have sufficient resources.  In the PC world, this means having a decent GPU such as an Nvidia-based graphics card.  If you have an Apple Silicon Mac, you can leverage the GPU cores in those ARM64-based chips.</a:t>
            </a:r>
          </a:p>
          <a:p>
            <a:pPr/>
          </a:p>
          <a:p>
            <a:pPr/>
            <a:r>
              <a:t>Each of these offline LLMs typically comes with an “open source” license.  And I put that in quotation marks because the only thing that is open source is the license itself.  The actual LLM you download is not.  You do not have access to the training data used to train the model, so you cannot see how it “learned.”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6" name="Shape 786"/>
          <p:cNvSpPr/>
          <p:nvPr>
            <p:ph type="sldImg"/>
          </p:nvPr>
        </p:nvSpPr>
        <p:spPr>
          <a:prstGeom prst="rect">
            <a:avLst/>
          </a:prstGeom>
        </p:spPr>
        <p:txBody>
          <a:bodyPr/>
          <a:lstStyle/>
          <a:p>
            <a:pPr/>
          </a:p>
        </p:txBody>
      </p:sp>
      <p:sp>
        <p:nvSpPr>
          <p:cNvPr id="787" name="Shape 787"/>
          <p:cNvSpPr/>
          <p:nvPr>
            <p:ph type="body" sz="quarter" idx="1"/>
          </p:nvPr>
        </p:nvSpPr>
        <p:spPr>
          <a:prstGeom prst="rect">
            <a:avLst/>
          </a:prstGeom>
        </p:spPr>
        <p:txBody>
          <a:bodyPr/>
          <a:lstStyle/>
          <a:p>
            <a:pPr/>
            <a:r>
              <a:t>So why wouldn’t everyone simply run LLMs offline?</a:t>
            </a:r>
          </a:p>
          <a:p>
            <a:pPr/>
          </a:p>
          <a:p>
            <a:pPr/>
            <a:r>
              <a:t>Well to understand the difference between cloud-based and offline LLMs, here is some context.  As you can see, offline LLMs are basically “lobotomized” versions of their cloud-based cousins.  Where a cloud-based AI has TRILLIONs of neurons where the thickness of their synapses are stored as 32-bit values, in order to bring that “brain” down to a size that you can run on a PC, it has to be paired down to just so many BILLIONs of neurons where those same synapse thicknesses are stored as 8-bit, 4-bit, or even just 2-bit values.  Not quite the same level of detail.</a:t>
            </a:r>
          </a:p>
          <a:p>
            <a:pPr/>
          </a:p>
          <a:p>
            <a:pPr/>
            <a:r>
              <a:t>And yet, even so, often such offline tools can be useful IF the right LLM is chosen for the task at hand.</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1" name="Shape 791"/>
          <p:cNvSpPr/>
          <p:nvPr>
            <p:ph type="sldImg"/>
          </p:nvPr>
        </p:nvSpPr>
        <p:spPr>
          <a:prstGeom prst="rect">
            <a:avLst/>
          </a:prstGeom>
        </p:spPr>
        <p:txBody>
          <a:bodyPr/>
          <a:lstStyle/>
          <a:p>
            <a:pPr/>
          </a:p>
        </p:txBody>
      </p:sp>
      <p:sp>
        <p:nvSpPr>
          <p:cNvPr id="792" name="Shape 792"/>
          <p:cNvSpPr/>
          <p:nvPr>
            <p:ph type="body" sz="quarter" idx="1"/>
          </p:nvPr>
        </p:nvSpPr>
        <p:spPr>
          <a:prstGeom prst="rect">
            <a:avLst/>
          </a:prstGeom>
        </p:spPr>
        <p:txBody>
          <a:bodyPr/>
          <a:lstStyle/>
          <a:p>
            <a:pPr/>
            <a:r>
              <a:t>Here are some examples of offline LLMs that you can download and use locally.  Mind you, there are thousands at this point, as folks pull down the ones offered by the major players, then tweak them in various ways to provide them with additional training/bits.</a:t>
            </a:r>
          </a:p>
          <a:p>
            <a:pPr/>
          </a:p>
          <a:p>
            <a:pPr/>
            <a:r>
              <a:t>One very popular site for hosting such LLMs is Hugging Face.  Do not ask me about the name.  But know that this is a site where you can find just about any such LLM.</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8" name="Shape 798"/>
          <p:cNvSpPr/>
          <p:nvPr>
            <p:ph type="sldImg"/>
          </p:nvPr>
        </p:nvSpPr>
        <p:spPr>
          <a:prstGeom prst="rect">
            <a:avLst/>
          </a:prstGeom>
        </p:spPr>
        <p:txBody>
          <a:bodyPr/>
          <a:lstStyle/>
          <a:p>
            <a:pPr/>
          </a:p>
        </p:txBody>
      </p:sp>
      <p:sp>
        <p:nvSpPr>
          <p:cNvPr id="799" name="Shape 799"/>
          <p:cNvSpPr/>
          <p:nvPr>
            <p:ph type="body" sz="quarter" idx="1"/>
          </p:nvPr>
        </p:nvSpPr>
        <p:spPr>
          <a:prstGeom prst="rect">
            <a:avLst/>
          </a:prstGeom>
        </p:spPr>
        <p:txBody>
          <a:bodyPr/>
          <a:lstStyle/>
          <a:p>
            <a:pPr/>
            <a:r>
              <a:t>Here are some example offline LLM tools.</a:t>
            </a:r>
          </a:p>
          <a:p>
            <a:pPr/>
          </a:p>
          <a:p>
            <a:pPr/>
            <a:r>
              <a:t>Ollama is the “OG” of this space.  An open-source CLI-tool that lets you download LLMs much like doing Python “pip install” commands, Ollama is the basis for many other tools out there.</a:t>
            </a:r>
          </a:p>
          <a:p>
            <a:pPr/>
          </a:p>
          <a:p>
            <a:pPr/>
            <a:r>
              <a:t>LM Studio is a proprietary program offering probably the nicest and simplest user interface, allowing you to easily download LLMs from Hugging Face by simply searching within the app and clicking.  If you have any interest in trying to run LLMs offline, this would be my first choice for trying things out.</a:t>
            </a:r>
          </a:p>
          <a:p>
            <a:pPr/>
          </a:p>
          <a:p>
            <a:pPr/>
            <a:r>
              <a:t>Jan is a truly open-source program similar to LM Studio in that it provides a GUI for running LLMs.</a:t>
            </a:r>
          </a:p>
          <a:p>
            <a:pPr/>
          </a:p>
          <a:p>
            <a:pPr/>
            <a:r>
              <a:t>And AnythingLLM has some unique features, notably that you can use it to build vector databases of your own documents, what are referred to as RAGs (Retrieval-Augmented Generation), where, for example, you might create such a RAG of all your Python eBooks, then run LM Studio, where you have it tie into AnythingLLM, and when you prompt the AI in AnythingLLM, it can provide more accurate responses as it leverages all those eBooks in the RAG.</a:t>
            </a:r>
          </a:p>
          <a:p>
            <a:pPr/>
          </a:p>
          <a:p>
            <a:pPr/>
            <a:r>
              <a:t>While LM Studio is capable of letting you load up to 4 documents into it for doing RAG, AnythingLLM has no such limit.  And while the process of creating such a vector database can take a few minutes, once done it is immediately available any time you run your offline LLM.</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3" name="Shape 803"/>
          <p:cNvSpPr/>
          <p:nvPr>
            <p:ph type="sldImg"/>
          </p:nvPr>
        </p:nvSpPr>
        <p:spPr>
          <a:prstGeom prst="rect">
            <a:avLst/>
          </a:prstGeom>
        </p:spPr>
        <p:txBody>
          <a:bodyPr/>
          <a:lstStyle/>
          <a:p>
            <a:pPr/>
          </a:p>
        </p:txBody>
      </p:sp>
      <p:sp>
        <p:nvSpPr>
          <p:cNvPr id="804" name="Shape 804"/>
          <p:cNvSpPr/>
          <p:nvPr>
            <p:ph type="body" sz="quarter" idx="1"/>
          </p:nvPr>
        </p:nvSpPr>
        <p:spPr>
          <a:prstGeom prst="rect">
            <a:avLst/>
          </a:prstGeom>
        </p:spPr>
        <p:txBody>
          <a:bodyPr/>
          <a:lstStyle/>
          <a:p>
            <a:pPr/>
            <a:r>
              <a:t>Now when it comes to using AI in development, there are various options.  These range from things like GitHub CoPilot and Cursor to a myriad of small startups which almost all are forking the VSCode IDE and bolting on some form of AI.</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8" name="Shape 808"/>
          <p:cNvSpPr/>
          <p:nvPr>
            <p:ph type="sldImg"/>
          </p:nvPr>
        </p:nvSpPr>
        <p:spPr>
          <a:prstGeom prst="rect">
            <a:avLst/>
          </a:prstGeom>
        </p:spPr>
        <p:txBody>
          <a:bodyPr/>
          <a:lstStyle/>
          <a:p>
            <a:pPr/>
          </a:p>
        </p:txBody>
      </p:sp>
      <p:sp>
        <p:nvSpPr>
          <p:cNvPr id="809" name="Shape 809"/>
          <p:cNvSpPr/>
          <p:nvPr>
            <p:ph type="body" sz="quarter" idx="1"/>
          </p:nvPr>
        </p:nvSpPr>
        <p:spPr>
          <a:prstGeom prst="rect">
            <a:avLst/>
          </a:prstGeom>
        </p:spPr>
        <p:txBody>
          <a:bodyPr/>
          <a:lstStyle/>
          <a:p>
            <a:pPr/>
            <a:r>
              <a:t>However, this session is not about AI, but rather about how AI is being used in network automation.</a:t>
            </a:r>
          </a:p>
          <a:p>
            <a:pPr/>
          </a:p>
          <a:p>
            <a:pPr/>
            <a:r>
              <a:t>Now one of the first products which touted using AI years before most others was Mist Systems with their WiFi offerings.  Mist did such a good job with their product that Juniper bought them.  And as they continued to grow, they became an existential threat to more traditional players.  Some would say so much so that HPE ended up buying Juniper.</a:t>
            </a:r>
          </a:p>
          <a:p>
            <a:pPr/>
          </a:p>
          <a:p>
            <a:pPr/>
            <a:r>
              <a:t>But beyond that, probably the name you will end up hearing the most at the moment is John Capobianco.  He has been making YouTube videos for awhile now showing how he has been integrating AI into various aspects of networking.  John is a good guy, though I will say that he does appear to have drunk a bit much of the AI KoolAid.  But his videos are very informative should you wish to learn more about what is possible.  (I will leave it to you to decide whether some of this falls in the camp of “Just because you can does not mean that you should.”)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While working on my slide deck, it occurred to me that I was completely missing the absolutely key bits I really wanted to convey.  So before I delve deeper, let me cover these quickly.</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5" name="Shape 815"/>
          <p:cNvSpPr/>
          <p:nvPr>
            <p:ph type="sldImg"/>
          </p:nvPr>
        </p:nvSpPr>
        <p:spPr>
          <a:prstGeom prst="rect">
            <a:avLst/>
          </a:prstGeom>
        </p:spPr>
        <p:txBody>
          <a:bodyPr/>
          <a:lstStyle/>
          <a:p>
            <a:pPr/>
          </a:p>
        </p:txBody>
      </p:sp>
      <p:sp>
        <p:nvSpPr>
          <p:cNvPr id="816" name="Shape 816"/>
          <p:cNvSpPr/>
          <p:nvPr>
            <p:ph type="body" sz="quarter" idx="1"/>
          </p:nvPr>
        </p:nvSpPr>
        <p:spPr>
          <a:prstGeom prst="rect">
            <a:avLst/>
          </a:prstGeom>
        </p:spPr>
        <p:txBody>
          <a:bodyPr/>
          <a:lstStyle/>
          <a:p>
            <a:pPr/>
            <a:r>
              <a:t>So quick comment.  Regarding computer use in general, I have always said,</a:t>
            </a:r>
          </a:p>
          <a:p>
            <a:pPr/>
          </a:p>
          <a:p>
            <a:pPr/>
            <a:r>
              <a:t>“If you are organized in real life, the computer can help you streamline your workflows and save you a lot of time.  However, if you are disorganized in real life, the computer will only help speed you into oblivion.”</a:t>
            </a:r>
          </a:p>
          <a:p>
            <a:pPr/>
          </a:p>
          <a:p>
            <a:pPr/>
            <a:r>
              <a:t>So regarding automation, it is important to understand the potential “blast radius” of any actions you take.  This is why I always tell folks, “Start with read-only operations” and “Gun for the low hanging fruit first.”  That is, find something repetitive that gives you no joy, ideally something simple to start with, and see if you can automate that away.  Yes it will take time to build the automation initially.  But pay attention to how much time it will save in the long run.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0" name="Shape 820"/>
          <p:cNvSpPr/>
          <p:nvPr>
            <p:ph type="sldImg"/>
          </p:nvPr>
        </p:nvSpPr>
        <p:spPr>
          <a:prstGeom prst="rect">
            <a:avLst/>
          </a:prstGeom>
        </p:spPr>
        <p:txBody>
          <a:bodyPr/>
          <a:lstStyle/>
          <a:p>
            <a:pPr/>
          </a:p>
        </p:txBody>
      </p:sp>
      <p:sp>
        <p:nvSpPr>
          <p:cNvPr id="821" name="Shape 821"/>
          <p:cNvSpPr/>
          <p:nvPr>
            <p:ph type="body" sz="quarter" idx="1"/>
          </p:nvPr>
        </p:nvSpPr>
        <p:spPr>
          <a:prstGeom prst="rect">
            <a:avLst/>
          </a:prstGeom>
        </p:spPr>
        <p:txBody>
          <a:bodyPr/>
          <a:lstStyle/>
          <a:p>
            <a:pPr/>
            <a:r>
              <a:t>The key thing here is to look for examples where you can save time.</a:t>
            </a:r>
          </a:p>
          <a:p>
            <a:pPr/>
          </a:p>
          <a:p>
            <a:pPr/>
            <a:r>
              <a:t>Take the example of a boss who, when asked how to do something, can either</a:t>
            </a:r>
          </a:p>
          <a:p>
            <a:pPr/>
          </a:p>
          <a:p>
            <a:pPr marL="436562" indent="-436562">
              <a:buSzPct val="100000"/>
              <a:buAutoNum type="arabicPeriod" startAt="1"/>
            </a:pPr>
            <a:r>
              <a:t>Do it in 10 minutes, or</a:t>
            </a:r>
          </a:p>
          <a:p>
            <a:pPr marL="436562" indent="-436562">
              <a:buSzPct val="100000"/>
              <a:buAutoNum type="arabicPeriod" startAt="1"/>
            </a:pPr>
            <a:r>
              <a:t>Spend an hour teaching an underling how to do it.</a:t>
            </a:r>
            <a:br/>
          </a:p>
          <a:p>
            <a:pPr/>
            <a:r>
              <a:t>Most tech people choose the former.  But this is short-sighted.  First, you never have knowledge transfer to the younger generation.  But worse, you are shooting yourself in the foot.  If the task is something that needs to be performed just once a week, that means you just short-changed yourself out of &gt; 7 hours in the first year alone.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5" name="Shape 825"/>
          <p:cNvSpPr/>
          <p:nvPr>
            <p:ph type="sldImg"/>
          </p:nvPr>
        </p:nvSpPr>
        <p:spPr>
          <a:prstGeom prst="rect">
            <a:avLst/>
          </a:prstGeom>
        </p:spPr>
        <p:txBody>
          <a:bodyPr/>
          <a:lstStyle/>
          <a:p>
            <a:pPr/>
          </a:p>
        </p:txBody>
      </p:sp>
      <p:sp>
        <p:nvSpPr>
          <p:cNvPr id="826" name="Shape 826"/>
          <p:cNvSpPr/>
          <p:nvPr>
            <p:ph type="body" sz="quarter" idx="1"/>
          </p:nvPr>
        </p:nvSpPr>
        <p:spPr>
          <a:prstGeom prst="rect">
            <a:avLst/>
          </a:prstGeom>
        </p:spPr>
        <p:txBody>
          <a:bodyPr/>
          <a:lstStyle/>
          <a:p>
            <a:pPr/>
            <a:r>
              <a:t>Once you get through read-only operations, the next step is to begin working on read-write operations, those things which actually CAN affect your network.  And here you want to start small, testing against one device, then a few, until you develop enough confidence in your code to unleash it on your entire network.</a:t>
            </a:r>
          </a:p>
          <a:p>
            <a:pPr/>
          </a:p>
          <a:p>
            <a:pPr/>
            <a:r>
              <a:t>Here is where you might write code to handle catching typos such as “switchport vlan &lt;#&gt;” instead of “switchport vlan add &lt;#&gt;”, thereby avoiding a common issue.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2" name="Shape 832"/>
          <p:cNvSpPr/>
          <p:nvPr>
            <p:ph type="sldImg"/>
          </p:nvPr>
        </p:nvSpPr>
        <p:spPr>
          <a:prstGeom prst="rect">
            <a:avLst/>
          </a:prstGeom>
        </p:spPr>
        <p:txBody>
          <a:bodyPr/>
          <a:lstStyle/>
          <a:p>
            <a:pPr/>
          </a:p>
        </p:txBody>
      </p:sp>
      <p:sp>
        <p:nvSpPr>
          <p:cNvPr id="833" name="Shape 833"/>
          <p:cNvSpPr/>
          <p:nvPr>
            <p:ph type="body" sz="quarter" idx="1"/>
          </p:nvPr>
        </p:nvSpPr>
        <p:spPr>
          <a:prstGeom prst="rect">
            <a:avLst/>
          </a:prstGeom>
        </p:spPr>
        <p:txBody>
          <a:bodyPr/>
          <a:lstStyle/>
          <a:p>
            <a:pPr/>
            <a:r>
              <a:t>This was my first foray into network automation with Ansible.  In the state I worked in, there were 55 counties, each with a county tax office and courthouse with Internet access that we provided.  The playbook I wrote connected to all 55 county routers and the switch modules in them, where it</a:t>
            </a:r>
          </a:p>
          <a:p>
            <a:pPr marL="637013" indent="-294113">
              <a:buSzPct val="120000"/>
              <a:buChar char="•"/>
            </a:pPr>
            <a:r>
              <a:t>checked which version of code each was running</a:t>
            </a:r>
          </a:p>
          <a:p>
            <a:pPr marL="637013" indent="-294113">
              <a:buSzPct val="120000"/>
              <a:buChar char="•"/>
            </a:pPr>
            <a:r>
              <a:t>checked if the updated IOS image was in flash and, if not,</a:t>
            </a:r>
          </a:p>
          <a:p>
            <a:pPr lvl="1" marL="1161947" indent="-294113">
              <a:buSzPct val="120000"/>
              <a:buChar char="•"/>
            </a:pPr>
            <a:r>
              <a:t>uploaded it to flash</a:t>
            </a:r>
          </a:p>
          <a:p>
            <a:pPr lvl="1" marL="1161947" indent="-294113">
              <a:buSzPct val="120000"/>
              <a:buChar char="•"/>
            </a:pPr>
            <a:r>
              <a:t>verified the upload</a:t>
            </a:r>
          </a:p>
          <a:p>
            <a:pPr lvl="1" marL="1161947" indent="-294113">
              <a:buSzPct val="120000"/>
              <a:buChar char="•"/>
            </a:pPr>
            <a:r>
              <a:t>adjusted the configuration to load the new version</a:t>
            </a:r>
          </a:p>
          <a:p>
            <a:pPr lvl="1" marL="1161947" indent="-294113">
              <a:buSzPct val="120000"/>
              <a:buChar char="•"/>
            </a:pPr>
            <a:r>
              <a:t>reloaded the router/switch</a:t>
            </a:r>
          </a:p>
          <a:p>
            <a:pPr lvl="1" marL="1161947" indent="-294113">
              <a:buSzPct val="120000"/>
              <a:buChar char="•"/>
            </a:pPr>
            <a:r>
              <a:t>waited for the device to come back online</a:t>
            </a:r>
          </a:p>
          <a:p>
            <a:pPr lvl="1" marL="1161947" indent="-294113">
              <a:buSzPct val="120000"/>
              <a:buChar char="•"/>
            </a:pPr>
            <a:r>
              <a:t>logged back in to confirm that the device was on the new version</a:t>
            </a:r>
          </a:p>
          <a:p>
            <a:pPr marL="637013" indent="-294113">
              <a:buSzPct val="120000"/>
              <a:buChar char="•"/>
            </a:pPr>
            <a:r>
              <a:t>and reported back the results</a:t>
            </a:r>
          </a:p>
          <a:p>
            <a:pPr/>
          </a:p>
          <a:p>
            <a:pPr/>
            <a:r>
              <a:t>In short, the playbook, which I originally wrote against a single router, did every step that I would have had to do by hand, only against all 55 at the same time.</a:t>
            </a:r>
          </a:p>
          <a:p>
            <a:pPr/>
          </a:p>
          <a:p>
            <a:pPr/>
            <a:r>
              <a:t>This took a manual process which would have required weeks if not months of planning to coordinate downtime for each of the 55 counties to less than 40 minutes after hours one evening for all 55 counties at once.</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7" name="Shape 837"/>
          <p:cNvSpPr/>
          <p:nvPr>
            <p:ph type="sldImg"/>
          </p:nvPr>
        </p:nvSpPr>
        <p:spPr>
          <a:prstGeom prst="rect">
            <a:avLst/>
          </a:prstGeom>
        </p:spPr>
        <p:txBody>
          <a:bodyPr/>
          <a:lstStyle/>
          <a:p>
            <a:pPr/>
          </a:p>
        </p:txBody>
      </p:sp>
      <p:sp>
        <p:nvSpPr>
          <p:cNvPr id="838" name="Shape 838"/>
          <p:cNvSpPr/>
          <p:nvPr>
            <p:ph type="body" sz="quarter" idx="1"/>
          </p:nvPr>
        </p:nvSpPr>
        <p:spPr>
          <a:prstGeom prst="rect">
            <a:avLst/>
          </a:prstGeom>
        </p:spPr>
        <p:txBody>
          <a:bodyPr/>
          <a:lstStyle/>
          <a:p>
            <a:pPr/>
            <a:r>
              <a:t>When we first started our DevOps group where I work now, we settled on using Python as our language and Django as our web framework for any web-based tooling.  The first project we took on was rewriting a Perl tool that had been called “RouterProxy” (taken from the online sites you can TELNET/SSH to in order to do testing) and whose developer no longer worked there.  That tool has since been expanded well beyond its initial intent, and my VPN tool was simply another “LEGO piece” in that tool chain.</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6" name="Shape 846"/>
          <p:cNvSpPr/>
          <p:nvPr>
            <p:ph type="sldImg"/>
          </p:nvPr>
        </p:nvSpPr>
        <p:spPr>
          <a:prstGeom prst="rect">
            <a:avLst/>
          </a:prstGeom>
        </p:spPr>
        <p:txBody>
          <a:bodyPr/>
          <a:lstStyle/>
          <a:p>
            <a:pPr/>
          </a:p>
        </p:txBody>
      </p:sp>
      <p:sp>
        <p:nvSpPr>
          <p:cNvPr id="847" name="Shape 847"/>
          <p:cNvSpPr/>
          <p:nvPr>
            <p:ph type="body" sz="quarter" idx="1"/>
          </p:nvPr>
        </p:nvSpPr>
        <p:spPr>
          <a:prstGeom prst="rect">
            <a:avLst/>
          </a:prstGeom>
        </p:spPr>
        <p:txBody>
          <a:bodyPr/>
          <a:lstStyle/>
          <a:p>
            <a:pPr/>
            <a:r>
              <a:t>Automation/programming is very different from day-to-day operational work.  The former requires "makers hours" while the latter requires shifting context regularly.  Each disruption to someone programming/etc. can easily cost 15-30 minutes or more of productivity, as it takes time to get back into “the zone”.</a:t>
            </a:r>
          </a:p>
          <a:p>
            <a:pPr/>
          </a:p>
          <a:p>
            <a:pPr/>
            <a:r>
              <a:t>If you are in a managerial role, FIERCELY protect your automation/programming/DevOps people from such disruptions or you will find things take much longer and it will impact morale.</a:t>
            </a:r>
          </a:p>
          <a:p>
            <a:pPr/>
          </a:p>
          <a:p>
            <a:pPr/>
            <a:r>
              <a:t>Far worse on morale, however, is subverting workflows/processes that your DevOps group has put in place.  If your group standardizes on some given language, frameworks, tools, etc., do not undermine that effort.</a:t>
            </a:r>
          </a:p>
          <a:p>
            <a:pPr/>
          </a:p>
          <a:p>
            <a:pPr/>
            <a:r>
              <a:t>If you give your folks the time/freedom to work on something that interests them, you will often be pleasantly surprised by the outcome.</a:t>
            </a:r>
          </a:p>
          <a:p>
            <a:p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0" name="Shape 850"/>
          <p:cNvSpPr/>
          <p:nvPr>
            <p:ph type="sldImg"/>
          </p:nvPr>
        </p:nvSpPr>
        <p:spPr>
          <a:prstGeom prst="rect">
            <a:avLst/>
          </a:prstGeom>
        </p:spPr>
        <p:txBody>
          <a:bodyPr/>
          <a:lstStyle/>
          <a:p>
            <a:pPr/>
          </a:p>
        </p:txBody>
      </p:sp>
      <p:sp>
        <p:nvSpPr>
          <p:cNvPr id="851" name="Shape 851"/>
          <p:cNvSpPr/>
          <p:nvPr>
            <p:ph type="body" sz="quarter" idx="1"/>
          </p:nvPr>
        </p:nvSpPr>
        <p:spPr>
          <a:prstGeom prst="rect">
            <a:avLst/>
          </a:prstGeom>
        </p:spPr>
        <p:txBody>
          <a:bodyPr/>
          <a:lstStyle/>
          <a:p>
            <a:pPr/>
            <a:r>
              <a:t>Honestly, the sky is the limit here.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5" name="Shape 855"/>
          <p:cNvSpPr/>
          <p:nvPr>
            <p:ph type="sldImg"/>
          </p:nvPr>
        </p:nvSpPr>
        <p:spPr>
          <a:prstGeom prst="rect">
            <a:avLst/>
          </a:prstGeom>
        </p:spPr>
        <p:txBody>
          <a:bodyPr/>
          <a:lstStyle/>
          <a:p>
            <a:pPr/>
          </a:p>
        </p:txBody>
      </p:sp>
      <p:sp>
        <p:nvSpPr>
          <p:cNvPr id="856" name="Shape 856"/>
          <p:cNvSpPr/>
          <p:nvPr>
            <p:ph type="body" sz="quarter" idx="1"/>
          </p:nvPr>
        </p:nvSpPr>
        <p:spPr>
          <a:prstGeom prst="rect">
            <a:avLst/>
          </a:prstGeom>
        </p:spPr>
        <p:txBody>
          <a:bodyPr/>
          <a:lstStyle/>
          <a:p>
            <a:pPr/>
            <a:r>
              <a:t>Again, network automation is a journey, going from very simple tasks up to developing network-wide automations.</a:t>
            </a:r>
          </a:p>
          <a:p>
            <a:pPr/>
          </a:p>
          <a:p>
            <a:pPr/>
            <a:r>
              <a:t>Beyond that, there has been some discussion around the possibility of extending automations across AS boundaries.  That is, whether there are opportunities for different RENs and members, or even NRENs, to find ways of bringing collaborative automation to bear that goes beyond just one organization.</a:t>
            </a:r>
          </a:p>
          <a:p>
            <a:pPr/>
          </a:p>
          <a:p>
            <a:pPr/>
            <a:r>
              <a:t>There are also opportunities in integrating systems with networking.  For example, currently in many datacenters they are using BGP as the iBGP.  But what if there were more ways for applications to adjust/tune the network for optimal performance?</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Shape 860"/>
          <p:cNvSpPr/>
          <p:nvPr>
            <p:ph type="sldImg"/>
          </p:nvPr>
        </p:nvSpPr>
        <p:spPr>
          <a:prstGeom prst="rect">
            <a:avLst/>
          </a:prstGeom>
        </p:spPr>
        <p:txBody>
          <a:bodyPr/>
          <a:lstStyle/>
          <a:p>
            <a:pPr/>
          </a:p>
        </p:txBody>
      </p:sp>
      <p:sp>
        <p:nvSpPr>
          <p:cNvPr id="861" name="Shape 861"/>
          <p:cNvSpPr/>
          <p:nvPr>
            <p:ph type="body" sz="quarter" idx="1"/>
          </p:nvPr>
        </p:nvSpPr>
        <p:spPr>
          <a:prstGeom prst="rect">
            <a:avLst/>
          </a:prstGeom>
        </p:spPr>
        <p:txBody>
          <a:bodyPr/>
          <a:lstStyle/>
          <a:p>
            <a:pPr/>
            <a:r>
              <a:t>Now as for resources available, there are many.</a:t>
            </a:r>
          </a:p>
          <a:p>
            <a:pPr/>
          </a:p>
          <a:p>
            <a:pPr/>
            <a:r>
              <a:t>For anyone who is an Internet2 Connector or Member, we have the I2 Network Automation SIG.  This includes having our own channel, #i2-ntac-networkautomation, where we chat about all things network automation.  We also have two (2) online Zoom meetings each month, where we discuss whatever the members are interested in.  It is a very relaxed environment, and you are welcome to join and simply lurk around if you like.  We use an EtherPad to let folks add agenda items, and I think you’ll find the environment very supportive.</a:t>
            </a:r>
          </a:p>
          <a:p>
            <a:pPr/>
          </a:p>
          <a:p>
            <a:pPr/>
            <a:r>
              <a:t>For anyone who wishes to be added to the Slack, please let me know and I will talk to Internet2.  Or if you know her, reach out to Linda Roos and feel free to tell her that I sent you to her.</a:t>
            </a:r>
          </a:p>
          <a:p>
            <a:pPr/>
          </a:p>
          <a:p>
            <a:pPr/>
            <a:r>
              <a:t>And if anyone is interested in joining the Zoom calls, also let me know and we’ll get you the details.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Shape 868"/>
          <p:cNvSpPr/>
          <p:nvPr>
            <p:ph type="sldImg"/>
          </p:nvPr>
        </p:nvSpPr>
        <p:spPr>
          <a:prstGeom prst="rect">
            <a:avLst/>
          </a:prstGeom>
        </p:spPr>
        <p:txBody>
          <a:bodyPr/>
          <a:lstStyle/>
          <a:p>
            <a:pPr/>
          </a:p>
        </p:txBody>
      </p:sp>
      <p:sp>
        <p:nvSpPr>
          <p:cNvPr id="869" name="Shape 869"/>
          <p:cNvSpPr/>
          <p:nvPr>
            <p:ph type="body" sz="quarter" idx="1"/>
          </p:nvPr>
        </p:nvSpPr>
        <p:spPr>
          <a:prstGeom prst="rect">
            <a:avLst/>
          </a:prstGeom>
        </p:spPr>
        <p:txBody>
          <a:bodyPr/>
          <a:lstStyle/>
          <a:p>
            <a:pPr/>
            <a:r>
              <a:t>Then there are the Internet2 conferences:  the Community Exchange in the spring and the Technology Exchange in the fall.  Of the two the Technology Exchange has more “meat” regarding network automation or technical matters.  And the next TechEX is in early December in Denver, CO.  I currently plan on being there.</a:t>
            </a:r>
          </a:p>
          <a:p>
            <a:pPr/>
          </a:p>
          <a:p>
            <a:pPr/>
            <a:r>
              <a:t>At TechEX you will find various tutorials, including the ones listed, and there are several sessions in the Advanced Networking track during the week.  I should know as I was invited to co-chair the Advanced Networking track this year.  There is also the NetGurus meeting, held that Friday, which is mostly for the member institutions.</a:t>
            </a:r>
          </a:p>
          <a:p>
            <a:pPr/>
          </a:p>
          <a:p>
            <a:pPr/>
            <a:r>
              <a:t>Then there is the shameless plug for the Higher Education NetComm Workshop going on the day before EDUCAUSE kicks off.  Whether you are planning to attend EDUCAUSE in person or simply want to attend virtually, consider signing up.  Registration is free.  I know of at least one session that will be network automation related going on that day.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If you remember nothing else from this session, remember this.  Success or failure in developing a network automation strategy relies far more on the culture you cultivate than on any tool chain you decide to use.  Nothing kills faster than a bad culture.</a:t>
            </a:r>
          </a:p>
          <a:p>
            <a:pPr/>
          </a:p>
          <a:p>
            <a:pPr/>
            <a:r>
              <a:t>This is akin to how in business in general you have expressions such as “People don’t quit jobs.  People quit managers.”</a:t>
            </a:r>
          </a:p>
          <a:p>
            <a:pPr/>
          </a:p>
          <a:p>
            <a:pPr/>
            <a:r>
              <a:t>If you are in a managerial role and looking to bring in network automation, it matters greatly how you handle things.  Ideally you want to create win-win situations.  You want to create a “safe space” for your workers.  You want your staff engaged and involved, ideally taking ownership of any automation projects, where they feel invested and know that you have their back.  This means having them help with the entire process, including helping select the tools to be used.</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5" name="Shape 875"/>
          <p:cNvSpPr/>
          <p:nvPr>
            <p:ph type="sldImg"/>
          </p:nvPr>
        </p:nvSpPr>
        <p:spPr>
          <a:prstGeom prst="rect">
            <a:avLst/>
          </a:prstGeom>
        </p:spPr>
        <p:txBody>
          <a:bodyPr/>
          <a:lstStyle/>
          <a:p>
            <a:pPr/>
          </a:p>
        </p:txBody>
      </p:sp>
      <p:sp>
        <p:nvSpPr>
          <p:cNvPr id="876" name="Shape 876"/>
          <p:cNvSpPr/>
          <p:nvPr>
            <p:ph type="body" sz="quarter" idx="1"/>
          </p:nvPr>
        </p:nvSpPr>
        <p:spPr>
          <a:prstGeom prst="rect">
            <a:avLst/>
          </a:prstGeom>
        </p:spPr>
        <p:txBody>
          <a:bodyPr/>
          <a:lstStyle/>
          <a:p>
            <a:pPr/>
            <a:r>
              <a:t>There is now also the Network Automation Forum (NAF), which if you only join one group online, it likely should be this one, as it is SPECIFICALLY about network automation.  They offer a very active Slack workspace, and they organize two (2) conferences each year.  Their conference, called AutoCon, is held in a tick-tock fashion, with one in the fall typically held in the U.S. and the other in the spring held somewhere in Europe.</a:t>
            </a:r>
          </a:p>
          <a:p>
            <a:pPr/>
          </a:p>
          <a:p>
            <a:pPr/>
            <a:r>
              <a:t>AutoCon 0 was in Denver in Fall 2023.</a:t>
            </a:r>
          </a:p>
          <a:p>
            <a:pPr/>
            <a:r>
              <a:t>AutoCon 1 was in Amsterdam in Spring 2024.</a:t>
            </a:r>
          </a:p>
          <a:p>
            <a:pPr/>
            <a:r>
              <a:t>AutoCon 2 was again in Denver in Fall 2024.</a:t>
            </a:r>
          </a:p>
          <a:p>
            <a:pPr/>
            <a:r>
              <a:t>And AutoCon 3 was in Prague in Spring 2025.</a:t>
            </a:r>
          </a:p>
          <a:p>
            <a:pPr/>
          </a:p>
          <a:p>
            <a:pPr/>
            <a:r>
              <a:t>AutoCon 4 will be in Austin, TX, this November.  Tickets do sell out, so be aware.</a:t>
            </a:r>
          </a:p>
          <a:p>
            <a:pPr/>
          </a:p>
          <a:p>
            <a:pPr/>
            <a:r>
              <a:t>Beyond NAF, you also have the Packet Pushers.  They offer their website/blog, a ton of podcasts including one specifically about automation.  And they have a very active Slack workspace.</a:t>
            </a:r>
          </a:p>
          <a:p>
            <a:pPr/>
          </a:p>
          <a:p>
            <a:pPr/>
            <a:r>
              <a:t>Finally, there is the Network to Code’s GitHub repo “Awesome Network Automation”, which contains a pile of links to various tools and information, far too much for me to list here.</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8" name="Shape 888"/>
          <p:cNvSpPr/>
          <p:nvPr>
            <p:ph type="sldImg"/>
          </p:nvPr>
        </p:nvSpPr>
        <p:spPr>
          <a:prstGeom prst="rect">
            <a:avLst/>
          </a:prstGeom>
        </p:spPr>
        <p:txBody>
          <a:bodyPr/>
          <a:lstStyle/>
          <a:p>
            <a:pPr/>
          </a:p>
        </p:txBody>
      </p:sp>
      <p:sp>
        <p:nvSpPr>
          <p:cNvPr id="889" name="Shape 889"/>
          <p:cNvSpPr/>
          <p:nvPr>
            <p:ph type="body" sz="quarter" idx="1"/>
          </p:nvPr>
        </p:nvSpPr>
        <p:spPr>
          <a:prstGeom prst="rect">
            <a:avLst/>
          </a:prstGeom>
        </p:spPr>
        <p:txBody>
          <a:bodyPr/>
          <a:lstStyle/>
          <a:p>
            <a:pPr/>
            <a:r>
              <a:t>Again, for anyone who would like a copy of this slide deck, visit the QRCode or URL at the top left.</a:t>
            </a:r>
          </a:p>
          <a:p>
            <a:pPr/>
          </a:p>
          <a:p>
            <a:pPr/>
            <a:r>
              <a:t>And although this conference is virtual, I thought I would try to “be around” in the virtual hallway as it were for the remainder of the day.  For anyone who would like to keep the conversation going today, or who has any questions, etc., I have created this simple web chat on </a:t>
            </a:r>
            <a:r>
              <a:rPr u="sng">
                <a:hlinkClick r:id="rId3" invalidUrl="" action="" tgtFrame="" tooltip="" history="1" highlightClick="0" endSnd="0"/>
              </a:rPr>
              <a:t>tlk.io</a:t>
            </a:r>
            <a:r>
              <a:t> as an experiment.  Just visit the QRCode or URL at the bottom right</a:t>
            </a:r>
          </a:p>
          <a:p>
            <a:pPr/>
          </a:p>
          <a:p>
            <a:pPr/>
            <a:r>
              <a:t>Simply visit the URL, type in a name (or make one up if you prefer), and start typing.  (You can also log in with Twitter or Facebook, but I intentionally searched for something that did not require doing so, let alone creating an account, etc.  The idea here is that it is just a simple, “friction free” way to chat for the day.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a:r>
              <a:t>On this topic, whenever someone asks things like “What tool or programming language should I use?”, the answer, as it always is in tech, is “it depends.”</a:t>
            </a:r>
          </a:p>
          <a:p>
            <a:pPr/>
          </a:p>
          <a:p>
            <a:pPr/>
            <a:r>
              <a:t>Are you a shop with a group of folks experienced in Perl?  Then maybe you should consider using that.</a:t>
            </a:r>
          </a:p>
          <a:p>
            <a:pPr/>
          </a:p>
          <a:p>
            <a:pPr/>
            <a:r>
              <a:t>Don’t have a deep bench in any particular language or tool chain?  Great!  This opens the door for your team to explore more and learn together.  The key thing is do not forget to play to your strengths.  It can make all the difference.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4" name="Title Text"/>
          <p:cNvSpPr txBox="1"/>
          <p:nvPr>
            <p:ph type="title"/>
          </p:nvPr>
        </p:nvSpPr>
        <p:spPr>
          <a:xfrm>
            <a:off x="4566046" y="4107656"/>
            <a:ext cx="15251908" cy="3393282"/>
          </a:xfrm>
          <a:prstGeom prst="rect">
            <a:avLst/>
          </a:prstGeom>
        </p:spPr>
        <p:txBody>
          <a:bodyPr anchor="b"/>
          <a:lstStyle>
            <a:lvl1pPr>
              <a:defRPr sz="11200"/>
            </a:lvl1pPr>
          </a:lstStyle>
          <a:p>
            <a:pPr/>
            <a:r>
              <a:t>Title Text</a:t>
            </a:r>
          </a:p>
        </p:txBody>
      </p:sp>
      <p:sp>
        <p:nvSpPr>
          <p:cNvPr id="15" name="Body Level One…"/>
          <p:cNvSpPr txBox="1"/>
          <p:nvPr>
            <p:ph type="body" sz="quarter" idx="1"/>
          </p:nvPr>
        </p:nvSpPr>
        <p:spPr>
          <a:xfrm>
            <a:off x="4566046" y="7536656"/>
            <a:ext cx="15251908" cy="1940720"/>
          </a:xfrm>
          <a:prstGeom prst="rect">
            <a:avLst/>
          </a:prstGeom>
        </p:spPr>
        <p:txBody>
          <a:bodyPr anchor="t"/>
          <a:lstStyle>
            <a:lvl1pPr marL="0" indent="0" algn="ctr">
              <a:spcBef>
                <a:spcPts val="0"/>
              </a:spcBef>
              <a:buSzTx/>
              <a:buNone/>
              <a:defRPr>
                <a:solidFill>
                  <a:srgbClr val="909696"/>
                </a:solidFill>
              </a:defRPr>
            </a:lvl1pPr>
            <a:lvl2pPr marL="0" indent="0" algn="ctr">
              <a:spcBef>
                <a:spcPts val="0"/>
              </a:spcBef>
              <a:buSzTx/>
              <a:buNone/>
              <a:defRPr>
                <a:solidFill>
                  <a:srgbClr val="909696"/>
                </a:solidFill>
              </a:defRPr>
            </a:lvl2pPr>
            <a:lvl3pPr marL="0" indent="0" algn="ctr">
              <a:spcBef>
                <a:spcPts val="0"/>
              </a:spcBef>
              <a:buSzTx/>
              <a:buNone/>
              <a:defRPr>
                <a:solidFill>
                  <a:srgbClr val="909696"/>
                </a:solidFill>
              </a:defRPr>
            </a:lvl3pPr>
            <a:lvl4pPr marL="0" indent="0" algn="ctr">
              <a:spcBef>
                <a:spcPts val="0"/>
              </a:spcBef>
              <a:buSzTx/>
              <a:buNone/>
              <a:defRPr>
                <a:solidFill>
                  <a:srgbClr val="909696"/>
                </a:solidFill>
              </a:defRPr>
            </a:lvl4pPr>
            <a:lvl5pPr marL="0" indent="0" algn="ctr">
              <a:spcBef>
                <a:spcPts val="0"/>
              </a:spcBef>
              <a:buSzTx/>
              <a:buNone/>
              <a:defRPr>
                <a:solidFill>
                  <a:srgbClr val="909696"/>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95" name="Image"/>
          <p:cNvSpPr/>
          <p:nvPr>
            <p:ph type="pic" sz="quarter" idx="21"/>
          </p:nvPr>
        </p:nvSpPr>
        <p:spPr>
          <a:xfrm>
            <a:off x="11495484" y="3643312"/>
            <a:ext cx="9675274" cy="6429376"/>
          </a:xfrm>
          <a:prstGeom prst="rect">
            <a:avLst/>
          </a:prstGeom>
          <a:ln w="9525">
            <a:round/>
          </a:ln>
          <a:effectLst>
            <a:outerShdw sx="100000" sy="100000" kx="0" ky="0" algn="b" rotWithShape="0" blurRad="355600" dist="355600" dir="5400000">
              <a:srgbClr val="000000">
                <a:alpha val="75000"/>
              </a:srgbClr>
            </a:outerShdw>
          </a:effectLst>
        </p:spPr>
        <p:txBody>
          <a:bodyPr lIns="91439" tIns="45719" rIns="91439" bIns="45719" anchor="t"/>
          <a:lstStyle/>
          <a:p>
            <a:pPr/>
          </a:p>
        </p:txBody>
      </p:sp>
      <p:sp>
        <p:nvSpPr>
          <p:cNvPr id="96" name="Title Text"/>
          <p:cNvSpPr txBox="1"/>
          <p:nvPr>
            <p:ph type="title"/>
          </p:nvPr>
        </p:nvSpPr>
        <p:spPr>
          <a:xfrm>
            <a:off x="3744515" y="2339578"/>
            <a:ext cx="7947423" cy="4643438"/>
          </a:xfrm>
          <a:prstGeom prst="rect">
            <a:avLst/>
          </a:prstGeom>
        </p:spPr>
        <p:txBody>
          <a:bodyPr anchor="b"/>
          <a:lstStyle/>
          <a:p>
            <a:pPr/>
            <a:r>
              <a:t>Title Text</a:t>
            </a:r>
          </a:p>
        </p:txBody>
      </p:sp>
      <p:sp>
        <p:nvSpPr>
          <p:cNvPr id="97" name="Body Level One…"/>
          <p:cNvSpPr txBox="1"/>
          <p:nvPr>
            <p:ph type="body" sz="quarter" idx="1"/>
          </p:nvPr>
        </p:nvSpPr>
        <p:spPr>
          <a:xfrm>
            <a:off x="3744515" y="7018734"/>
            <a:ext cx="7947423" cy="4321970"/>
          </a:xfrm>
          <a:prstGeom prst="rect">
            <a:avLst/>
          </a:prstGeom>
        </p:spPr>
        <p:txBody>
          <a:bodyPr anchor="t"/>
          <a:lstStyle>
            <a:lvl1pPr marL="0" indent="0" algn="ctr">
              <a:spcBef>
                <a:spcPts val="0"/>
              </a:spcBef>
              <a:buSzTx/>
              <a:buNone/>
              <a:defRPr sz="7000">
                <a:solidFill>
                  <a:srgbClr val="909696"/>
                </a:solidFill>
              </a:defRPr>
            </a:lvl1pPr>
            <a:lvl2pPr marL="0" indent="0" algn="ctr">
              <a:spcBef>
                <a:spcPts val="0"/>
              </a:spcBef>
              <a:buSzTx/>
              <a:buNone/>
              <a:defRPr sz="7000">
                <a:solidFill>
                  <a:srgbClr val="909696"/>
                </a:solidFill>
              </a:defRPr>
            </a:lvl2pPr>
            <a:lvl3pPr marL="0" indent="0" algn="ctr">
              <a:spcBef>
                <a:spcPts val="0"/>
              </a:spcBef>
              <a:buSzTx/>
              <a:buNone/>
              <a:defRPr sz="7000">
                <a:solidFill>
                  <a:srgbClr val="909696"/>
                </a:solidFill>
              </a:defRPr>
            </a:lvl3pPr>
            <a:lvl4pPr marL="0" indent="0" algn="ctr">
              <a:spcBef>
                <a:spcPts val="0"/>
              </a:spcBef>
              <a:buSzTx/>
              <a:buNone/>
              <a:defRPr sz="7000">
                <a:solidFill>
                  <a:srgbClr val="909696"/>
                </a:solidFill>
              </a:defRPr>
            </a:lvl4pPr>
            <a:lvl5pPr marL="0" indent="0" algn="ctr">
              <a:spcBef>
                <a:spcPts val="0"/>
              </a:spcBef>
              <a:buSzTx/>
              <a:buNone/>
              <a:defRPr sz="7000">
                <a:solidFill>
                  <a:srgbClr val="909696"/>
                </a:solidFill>
              </a:defRPr>
            </a:lvl5p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5" name="Image"/>
          <p:cNvSpPr/>
          <p:nvPr>
            <p:ph type="pic" sz="quarter" idx="21"/>
          </p:nvPr>
        </p:nvSpPr>
        <p:spPr>
          <a:xfrm>
            <a:off x="11495484" y="4643437"/>
            <a:ext cx="9675274" cy="6429376"/>
          </a:xfrm>
          <a:prstGeom prst="rect">
            <a:avLst/>
          </a:prstGeom>
          <a:ln w="9525">
            <a:round/>
          </a:ln>
          <a:effectLst>
            <a:outerShdw sx="100000" sy="100000" kx="0" ky="0" algn="b" rotWithShape="0" blurRad="355600" dist="355600" dir="5400000">
              <a:srgbClr val="000000">
                <a:alpha val="75000"/>
              </a:srgbClr>
            </a:outerShdw>
          </a:effectLst>
        </p:spPr>
        <p:txBody>
          <a:bodyPr lIns="91439" tIns="45719" rIns="91439" bIns="45719" anchor="t"/>
          <a:lstStyle/>
          <a:p>
            <a:pPr/>
          </a:p>
        </p:txBody>
      </p:sp>
      <p:sp>
        <p:nvSpPr>
          <p:cNvPr id="106" name="Title Text"/>
          <p:cNvSpPr txBox="1"/>
          <p:nvPr>
            <p:ph type="title"/>
          </p:nvPr>
        </p:nvSpPr>
        <p:spPr>
          <a:prstGeom prst="rect">
            <a:avLst/>
          </a:prstGeom>
        </p:spPr>
        <p:txBody>
          <a:bodyPr/>
          <a:lstStyle/>
          <a:p>
            <a:pPr/>
            <a:r>
              <a:t>Title Text</a:t>
            </a:r>
          </a:p>
        </p:txBody>
      </p:sp>
      <p:sp>
        <p:nvSpPr>
          <p:cNvPr id="107" name="Body Level One…"/>
          <p:cNvSpPr txBox="1"/>
          <p:nvPr>
            <p:ph type="body" sz="quarter" idx="1"/>
          </p:nvPr>
        </p:nvSpPr>
        <p:spPr>
          <a:xfrm>
            <a:off x="4566046" y="3554015"/>
            <a:ext cx="7358064" cy="8590360"/>
          </a:xfrm>
          <a:prstGeom prst="rect">
            <a:avLst/>
          </a:prstGeom>
        </p:spPr>
        <p:txBody>
          <a:bodyPr/>
          <a:lstStyle>
            <a:lvl1pPr marL="975177" indent="-632277">
              <a:defRPr sz="4400"/>
            </a:lvl1pPr>
            <a:lvl2pPr marL="1500110" indent="-632277">
              <a:defRPr sz="4400"/>
            </a:lvl2pPr>
            <a:lvl3pPr marL="2008110" indent="-632277">
              <a:defRPr sz="4400"/>
            </a:lvl3pPr>
            <a:lvl4pPr marL="2533044" indent="-632277">
              <a:defRPr sz="4400"/>
            </a:lvl4pPr>
            <a:lvl5pPr marL="3057977" indent="-632277">
              <a:defRPr sz="4400"/>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5" name="Title Text"/>
          <p:cNvSpPr txBox="1"/>
          <p:nvPr>
            <p:ph type="title"/>
          </p:nvPr>
        </p:nvSpPr>
        <p:spPr>
          <a:prstGeom prst="rect">
            <a:avLst/>
          </a:prstGeom>
        </p:spPr>
        <p:txBody>
          <a:bodyPr/>
          <a:lstStyle/>
          <a:p>
            <a:pPr/>
            <a:r>
              <a:t>Title Text</a:t>
            </a:r>
          </a:p>
        </p:txBody>
      </p:sp>
      <p:sp>
        <p:nvSpPr>
          <p:cNvPr id="116" name="Body Level One…"/>
          <p:cNvSpPr txBox="1"/>
          <p:nvPr>
            <p:ph type="body" sz="quarter" idx="1"/>
          </p:nvPr>
        </p:nvSpPr>
        <p:spPr>
          <a:xfrm>
            <a:off x="4566046" y="3554015"/>
            <a:ext cx="7358064" cy="8590360"/>
          </a:xfrm>
          <a:prstGeom prst="rect">
            <a:avLst/>
          </a:prstGeom>
        </p:spPr>
        <p:txBody>
          <a:bodyPr/>
          <a:lstStyle>
            <a:lvl1pPr marL="975177" indent="-632277">
              <a:defRPr sz="4400"/>
            </a:lvl1pPr>
            <a:lvl2pPr marL="1500110" indent="-632277">
              <a:defRPr sz="4400"/>
            </a:lvl2pPr>
            <a:lvl3pPr marL="2008110" indent="-632277">
              <a:defRPr sz="4400"/>
            </a:lvl3pPr>
            <a:lvl4pPr marL="2533044" indent="-632277">
              <a:defRPr sz="4400"/>
            </a:lvl4pPr>
            <a:lvl5pPr marL="3057977" indent="-632277">
              <a:defRPr sz="4400"/>
            </a:lvl5p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24" name="Title Text"/>
          <p:cNvSpPr txBox="1"/>
          <p:nvPr>
            <p:ph type="title"/>
          </p:nvPr>
        </p:nvSpPr>
        <p:spPr>
          <a:prstGeom prst="rect">
            <a:avLst/>
          </a:prstGeom>
        </p:spPr>
        <p:txBody>
          <a:bodyPr/>
          <a:lstStyle/>
          <a:p>
            <a:pPr/>
            <a:r>
              <a:t>Title Text</a:t>
            </a:r>
          </a:p>
        </p:txBody>
      </p:sp>
      <p:sp>
        <p:nvSpPr>
          <p:cNvPr id="125" name="Body Level One…"/>
          <p:cNvSpPr txBox="1"/>
          <p:nvPr>
            <p:ph type="body" sz="quarter" idx="1"/>
          </p:nvPr>
        </p:nvSpPr>
        <p:spPr>
          <a:xfrm>
            <a:off x="13977937" y="3554015"/>
            <a:ext cx="5840017" cy="8590360"/>
          </a:xfrm>
          <a:prstGeom prst="rect">
            <a:avLst/>
          </a:prstGeom>
        </p:spPr>
        <p:txBody>
          <a:bodyPr/>
          <a:lstStyle>
            <a:lvl1pPr marL="975177" indent="-632277">
              <a:defRPr sz="4400"/>
            </a:lvl1pPr>
            <a:lvl2pPr marL="1500110" indent="-632277">
              <a:defRPr sz="4400"/>
            </a:lvl2pPr>
            <a:lvl3pPr marL="2008110" indent="-632277">
              <a:defRPr sz="4400"/>
            </a:lvl3pPr>
            <a:lvl4pPr marL="2533044" indent="-632277">
              <a:defRPr sz="4400"/>
            </a:lvl4pPr>
            <a:lvl5pPr marL="3057977" indent="-632277">
              <a:defRPr sz="4400"/>
            </a:lvl5p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133" name="Title Text"/>
          <p:cNvSpPr txBox="1"/>
          <p:nvPr>
            <p:ph type="title"/>
          </p:nvPr>
        </p:nvSpPr>
        <p:spPr>
          <a:prstGeom prst="rect">
            <a:avLst/>
          </a:prstGeom>
        </p:spPr>
        <p:txBody>
          <a:bodyPr/>
          <a:lstStyle/>
          <a:p>
            <a:pPr/>
            <a:r>
              <a:t>Title Text</a:t>
            </a:r>
          </a:p>
        </p:txBody>
      </p:sp>
      <p:sp>
        <p:nvSpPr>
          <p:cNvPr id="134" name="Body Level One…"/>
          <p:cNvSpPr txBox="1"/>
          <p:nvPr>
            <p:ph type="body" sz="half" idx="1"/>
          </p:nvPr>
        </p:nvSpPr>
        <p:spPr>
          <a:xfrm>
            <a:off x="4566046" y="3554015"/>
            <a:ext cx="15251908" cy="8590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135" name="University_of_North_Carolina_at_Chapel_Hill_logo.png" descr="University_of_North_Carolina_at_Chapel_Hill_logo.png"/>
          <p:cNvPicPr>
            <a:picLocks noChangeAspect="1"/>
          </p:cNvPicPr>
          <p:nvPr/>
        </p:nvPicPr>
        <p:blipFill>
          <a:blip r:embed="rId2">
            <a:extLst/>
          </a:blip>
          <a:stretch>
            <a:fillRect/>
          </a:stretch>
        </p:blipFill>
        <p:spPr>
          <a:xfrm>
            <a:off x="3238732" y="12828891"/>
            <a:ext cx="2393157" cy="696516"/>
          </a:xfrm>
          <a:prstGeom prst="rect">
            <a:avLst/>
          </a:prstGeom>
          <a:ln w="12700">
            <a:miter lim="400000"/>
          </a:ln>
        </p:spPr>
      </p:pic>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p:spTree>
      <p:nvGrpSpPr>
        <p:cNvPr id="1" name=""/>
        <p:cNvGrpSpPr/>
        <p:nvPr/>
      </p:nvGrpSpPr>
      <p:grpSpPr>
        <a:xfrm>
          <a:off x="0" y="0"/>
          <a:ext cx="0" cy="0"/>
          <a:chOff x="0" y="0"/>
          <a:chExt cx="0" cy="0"/>
        </a:xfrm>
      </p:grpSpPr>
      <p:sp>
        <p:nvSpPr>
          <p:cNvPr id="143" name="Title Text"/>
          <p:cNvSpPr txBox="1"/>
          <p:nvPr>
            <p:ph type="title"/>
          </p:nvPr>
        </p:nvSpPr>
        <p:spPr>
          <a:prstGeom prst="rect">
            <a:avLst/>
          </a:prstGeom>
        </p:spPr>
        <p:txBody>
          <a:bodyPr/>
          <a:lstStyle/>
          <a:p>
            <a:pPr/>
            <a:r>
              <a:t>Title Text</a:t>
            </a:r>
          </a:p>
        </p:txBody>
      </p:sp>
      <p:pic>
        <p:nvPicPr>
          <p:cNvPr id="144" name="University_of_North_Carolina_at_Chapel_Hill_logo.png" descr="University_of_North_Carolina_at_Chapel_Hill_logo.png"/>
          <p:cNvPicPr>
            <a:picLocks noChangeAspect="1"/>
          </p:cNvPicPr>
          <p:nvPr/>
        </p:nvPicPr>
        <p:blipFill>
          <a:blip r:embed="rId2">
            <a:extLst/>
          </a:blip>
          <a:stretch>
            <a:fillRect/>
          </a:stretch>
        </p:blipFill>
        <p:spPr>
          <a:xfrm>
            <a:off x="3238732" y="12828891"/>
            <a:ext cx="2393157" cy="696516"/>
          </a:xfrm>
          <a:prstGeom prst="rect">
            <a:avLst/>
          </a:prstGeom>
          <a:ln w="12700">
            <a:miter lim="400000"/>
          </a:ln>
        </p:spPr>
      </p:pic>
      <p:sp>
        <p:nvSpPr>
          <p:cNvPr id="1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3" name="Title Text"/>
          <p:cNvSpPr txBox="1"/>
          <p:nvPr>
            <p:ph type="title"/>
          </p:nvPr>
        </p:nvSpPr>
        <p:spPr>
          <a:prstGeom prst="rect">
            <a:avLst/>
          </a:prstGeom>
        </p:spPr>
        <p:txBody>
          <a:bodyPr/>
          <a:lstStyle/>
          <a:p>
            <a:pPr/>
            <a:r>
              <a:t>Title Text</a:t>
            </a:r>
          </a:p>
        </p:txBody>
      </p:sp>
      <p:sp>
        <p:nvSpPr>
          <p:cNvPr id="2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32" name="Title Text"/>
          <p:cNvSpPr txBox="1"/>
          <p:nvPr>
            <p:ph type="title"/>
          </p:nvPr>
        </p:nvSpPr>
        <p:spPr>
          <a:prstGeom prst="rect">
            <a:avLst/>
          </a:prstGeom>
        </p:spPr>
        <p:txBody>
          <a:bodyPr/>
          <a:lstStyle/>
          <a:p>
            <a:pPr/>
            <a:r>
              <a:t>Title Text</a:t>
            </a:r>
          </a:p>
        </p:txBody>
      </p:sp>
      <p:sp>
        <p:nvSpPr>
          <p:cNvPr id="33" name="Body Level One…"/>
          <p:cNvSpPr txBox="1"/>
          <p:nvPr>
            <p:ph type="body" idx="1"/>
          </p:nvPr>
        </p:nvSpPr>
        <p:spPr>
          <a:prstGeom prst="rect">
            <a:avLst/>
          </a:prstGeom>
        </p:spPr>
        <p:txBody>
          <a:bodyPr numCol="2" spcCol="952500" anchor="t"/>
          <a:lstStyle>
            <a:lvl1pPr marL="975177" indent="-632277">
              <a:defRPr sz="4400"/>
            </a:lvl1pPr>
            <a:lvl2pPr marL="1500110" indent="-632277">
              <a:defRPr sz="4400"/>
            </a:lvl2pPr>
            <a:lvl3pPr marL="2008110" indent="-632277">
              <a:defRPr sz="4400"/>
            </a:lvl3pPr>
            <a:lvl4pPr marL="2533044" indent="-632277">
              <a:defRPr sz="4400"/>
            </a:lvl4pPr>
            <a:lvl5pPr marL="3057977" indent="-632277">
              <a:defRPr sz="4400"/>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41" name="Body Level One…"/>
          <p:cNvSpPr txBox="1"/>
          <p:nvPr>
            <p:ph type="body" idx="1"/>
          </p:nvPr>
        </p:nvSpPr>
        <p:spPr>
          <a:xfrm>
            <a:off x="2540000" y="1232296"/>
            <a:ext cx="19050000" cy="1125140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4" name="Title Text"/>
          <p:cNvSpPr txBox="1"/>
          <p:nvPr>
            <p:ph type="title"/>
          </p:nvPr>
        </p:nvSpPr>
        <p:spPr>
          <a:xfrm>
            <a:off x="4566046" y="4179093"/>
            <a:ext cx="15251908" cy="5357814"/>
          </a:xfrm>
          <a:prstGeom prst="rect">
            <a:avLst/>
          </a:prstGeom>
        </p:spPr>
        <p:txBody>
          <a:bodyPr/>
          <a:lstStyle>
            <a:lvl1pPr>
              <a:defRPr sz="112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72" name="Image"/>
          <p:cNvSpPr/>
          <p:nvPr>
            <p:ph type="pic" sz="half" idx="21"/>
          </p:nvPr>
        </p:nvSpPr>
        <p:spPr>
          <a:xfrm>
            <a:off x="5744765" y="1339453"/>
            <a:ext cx="12900365" cy="8572501"/>
          </a:xfrm>
          <a:prstGeom prst="rect">
            <a:avLst/>
          </a:prstGeom>
          <a:ln w="9525">
            <a:round/>
          </a:ln>
          <a:effectLst>
            <a:outerShdw sx="100000" sy="100000" kx="0" ky="0" algn="b" rotWithShape="0" blurRad="355600" dist="355600" dir="5400000">
              <a:srgbClr val="000000">
                <a:alpha val="75000"/>
              </a:srgbClr>
            </a:outerShdw>
          </a:effectLst>
        </p:spPr>
        <p:txBody>
          <a:bodyPr lIns="91439" tIns="45719" rIns="91439" bIns="45719" anchor="t"/>
          <a:lstStyle/>
          <a:p>
            <a:pPr/>
          </a:p>
        </p:txBody>
      </p:sp>
      <p:sp>
        <p:nvSpPr>
          <p:cNvPr id="73" name="Title Text"/>
          <p:cNvSpPr txBox="1"/>
          <p:nvPr>
            <p:ph type="title"/>
          </p:nvPr>
        </p:nvSpPr>
        <p:spPr>
          <a:xfrm>
            <a:off x="4566046" y="10519171"/>
            <a:ext cx="15251908" cy="2053829"/>
          </a:xfrm>
          <a:prstGeom prst="rect">
            <a:avLst/>
          </a:prstGeom>
        </p:spPr>
        <p:txBody>
          <a:bodyPr/>
          <a:lstStyle>
            <a:lvl1pPr>
              <a:defRPr sz="11200"/>
            </a:lvl1pPr>
          </a:lstStyle>
          <a:p>
            <a:pPr/>
            <a:r>
              <a:t>Title Text</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6 Up">
    <p:spTree>
      <p:nvGrpSpPr>
        <p:cNvPr id="1" name=""/>
        <p:cNvGrpSpPr/>
        <p:nvPr/>
      </p:nvGrpSpPr>
      <p:grpSpPr>
        <a:xfrm>
          <a:off x="0" y="0"/>
          <a:ext cx="0" cy="0"/>
          <a:chOff x="0" y="0"/>
          <a:chExt cx="0" cy="0"/>
        </a:xfrm>
      </p:grpSpPr>
      <p:sp>
        <p:nvSpPr>
          <p:cNvPr id="81" name="Image"/>
          <p:cNvSpPr/>
          <p:nvPr>
            <p:ph type="pic" sz="quarter" idx="21"/>
          </p:nvPr>
        </p:nvSpPr>
        <p:spPr>
          <a:xfrm>
            <a:off x="9780984" y="1464468"/>
            <a:ext cx="4822032" cy="3214689"/>
          </a:xfrm>
          <a:prstGeom prst="rect">
            <a:avLst/>
          </a:prstGeom>
          <a:ln w="9525">
            <a:round/>
          </a:ln>
          <a:effectLst>
            <a:outerShdw sx="100000" sy="100000" kx="0" ky="0" algn="b" rotWithShape="0" blurRad="355600" dist="355600" dir="5400000">
              <a:srgbClr val="000000">
                <a:alpha val="75000"/>
              </a:srgbClr>
            </a:outerShdw>
          </a:effectLst>
        </p:spPr>
        <p:txBody>
          <a:bodyPr lIns="91439" tIns="45719" rIns="91439" bIns="45719" anchor="t"/>
          <a:lstStyle/>
          <a:p>
            <a:pPr/>
          </a:p>
        </p:txBody>
      </p:sp>
      <p:sp>
        <p:nvSpPr>
          <p:cNvPr id="82" name="Image"/>
          <p:cNvSpPr/>
          <p:nvPr>
            <p:ph type="pic" sz="quarter" idx="22"/>
          </p:nvPr>
        </p:nvSpPr>
        <p:spPr>
          <a:xfrm>
            <a:off x="4655343" y="1464468"/>
            <a:ext cx="4837638" cy="3214689"/>
          </a:xfrm>
          <a:prstGeom prst="rect">
            <a:avLst/>
          </a:prstGeom>
          <a:ln w="9525">
            <a:round/>
          </a:ln>
          <a:effectLst>
            <a:outerShdw sx="100000" sy="100000" kx="0" ky="0" algn="b" rotWithShape="0" blurRad="355600" dist="355600" dir="5400000">
              <a:srgbClr val="000000">
                <a:alpha val="75000"/>
              </a:srgbClr>
            </a:outerShdw>
          </a:effectLst>
        </p:spPr>
        <p:txBody>
          <a:bodyPr lIns="91439" tIns="45719" rIns="91439" bIns="45719" anchor="t"/>
          <a:lstStyle/>
          <a:p>
            <a:pPr/>
          </a:p>
        </p:txBody>
      </p:sp>
      <p:sp>
        <p:nvSpPr>
          <p:cNvPr id="83" name="Image"/>
          <p:cNvSpPr/>
          <p:nvPr>
            <p:ph type="pic" sz="quarter" idx="23"/>
          </p:nvPr>
        </p:nvSpPr>
        <p:spPr>
          <a:xfrm>
            <a:off x="14906625" y="1464468"/>
            <a:ext cx="4839891" cy="3214689"/>
          </a:xfrm>
          <a:prstGeom prst="rect">
            <a:avLst/>
          </a:prstGeom>
          <a:ln w="9525">
            <a:round/>
          </a:ln>
          <a:effectLst>
            <a:outerShdw sx="100000" sy="100000" kx="0" ky="0" algn="b" rotWithShape="0" blurRad="355600" dist="355600" dir="5400000">
              <a:srgbClr val="000000">
                <a:alpha val="75000"/>
              </a:srgbClr>
            </a:outerShdw>
          </a:effectLst>
        </p:spPr>
        <p:txBody>
          <a:bodyPr lIns="91439" tIns="45719" rIns="91439" bIns="45719" anchor="t"/>
          <a:lstStyle/>
          <a:p>
            <a:pPr/>
          </a:p>
        </p:txBody>
      </p:sp>
      <p:sp>
        <p:nvSpPr>
          <p:cNvPr id="84" name="Image"/>
          <p:cNvSpPr/>
          <p:nvPr>
            <p:ph type="pic" sz="quarter" idx="24"/>
          </p:nvPr>
        </p:nvSpPr>
        <p:spPr>
          <a:xfrm>
            <a:off x="10048875" y="5429250"/>
            <a:ext cx="4286250" cy="3539106"/>
          </a:xfrm>
          <a:prstGeom prst="rect">
            <a:avLst/>
          </a:prstGeom>
          <a:ln w="9525">
            <a:round/>
          </a:ln>
          <a:effectLst>
            <a:outerShdw sx="100000" sy="100000" kx="0" ky="0" algn="b" rotWithShape="0" blurRad="355600" dist="355600" dir="5400000">
              <a:srgbClr val="000000">
                <a:alpha val="75000"/>
              </a:srgbClr>
            </a:outerShdw>
          </a:effectLst>
        </p:spPr>
        <p:txBody>
          <a:bodyPr lIns="91439" tIns="45719" rIns="91439" bIns="45719" anchor="t"/>
          <a:lstStyle/>
          <a:p>
            <a:pPr/>
          </a:p>
        </p:txBody>
      </p:sp>
      <p:sp>
        <p:nvSpPr>
          <p:cNvPr id="85" name="Image"/>
          <p:cNvSpPr/>
          <p:nvPr>
            <p:ph type="pic" sz="quarter" idx="25"/>
          </p:nvPr>
        </p:nvSpPr>
        <p:spPr>
          <a:xfrm>
            <a:off x="4637484" y="5589984"/>
            <a:ext cx="4848821" cy="3214688"/>
          </a:xfrm>
          <a:prstGeom prst="rect">
            <a:avLst/>
          </a:prstGeom>
          <a:ln w="9525">
            <a:round/>
          </a:ln>
          <a:effectLst>
            <a:outerShdw sx="100000" sy="100000" kx="0" ky="0" algn="b" rotWithShape="0" blurRad="355600" dist="355600" dir="5400000">
              <a:srgbClr val="000000">
                <a:alpha val="75000"/>
              </a:srgbClr>
            </a:outerShdw>
          </a:effectLst>
        </p:spPr>
        <p:txBody>
          <a:bodyPr lIns="91439" tIns="45719" rIns="91439" bIns="45719" anchor="t"/>
          <a:lstStyle/>
          <a:p>
            <a:pPr/>
          </a:p>
        </p:txBody>
      </p:sp>
      <p:sp>
        <p:nvSpPr>
          <p:cNvPr id="86" name="Image"/>
          <p:cNvSpPr/>
          <p:nvPr>
            <p:ph type="pic" sz="quarter" idx="26"/>
          </p:nvPr>
        </p:nvSpPr>
        <p:spPr>
          <a:xfrm>
            <a:off x="14888765" y="5589984"/>
            <a:ext cx="4848821" cy="3214688"/>
          </a:xfrm>
          <a:prstGeom prst="rect">
            <a:avLst/>
          </a:prstGeom>
          <a:ln w="9525">
            <a:round/>
          </a:ln>
          <a:effectLst>
            <a:outerShdw sx="100000" sy="100000" kx="0" ky="0" algn="b" rotWithShape="0" blurRad="355600" dist="355600" dir="5400000">
              <a:srgbClr val="000000">
                <a:alpha val="75000"/>
              </a:srgbClr>
            </a:outerShdw>
          </a:effectLst>
        </p:spPr>
        <p:txBody>
          <a:bodyPr lIns="91439" tIns="45719" rIns="91439" bIns="45719" anchor="t"/>
          <a:lstStyle/>
          <a:p>
            <a:pPr/>
          </a:p>
        </p:txBody>
      </p:sp>
      <p:sp>
        <p:nvSpPr>
          <p:cNvPr id="87" name="Title Text"/>
          <p:cNvSpPr txBox="1"/>
          <p:nvPr>
            <p:ph type="title"/>
          </p:nvPr>
        </p:nvSpPr>
        <p:spPr>
          <a:xfrm>
            <a:off x="4566046" y="10519171"/>
            <a:ext cx="15251908" cy="2053829"/>
          </a:xfrm>
          <a:prstGeom prst="rect">
            <a:avLst/>
          </a:prstGeom>
        </p:spPr>
        <p:txBody>
          <a:bodyPr/>
          <a:lstStyle>
            <a:lvl1pPr>
              <a:defRPr sz="11200"/>
            </a:lvl1pPr>
          </a:lstStyle>
          <a:p>
            <a:pPr/>
            <a:r>
              <a:t>Title Text</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A9A9A9"/>
            </a:gs>
            <a:gs pos="100000">
              <a:srgbClr val="000000"/>
            </a:gs>
          </a:gsLst>
          <a:lin ang="12900000" scaled="0"/>
        </a:gradFill>
      </p:bgPr>
    </p:bg>
    <p:spTree>
      <p:nvGrpSpPr>
        <p:cNvPr id="1" name=""/>
        <p:cNvGrpSpPr/>
        <p:nvPr/>
      </p:nvGrpSpPr>
      <p:grpSpPr>
        <a:xfrm>
          <a:off x="0" y="0"/>
          <a:ext cx="0" cy="0"/>
          <a:chOff x="0" y="0"/>
          <a:chExt cx="0" cy="0"/>
        </a:xfrm>
      </p:grpSpPr>
      <p:sp>
        <p:nvSpPr>
          <p:cNvPr id="2" name="Title Text"/>
          <p:cNvSpPr txBox="1"/>
          <p:nvPr>
            <p:ph type="title"/>
          </p:nvPr>
        </p:nvSpPr>
        <p:spPr>
          <a:xfrm>
            <a:off x="4566046" y="214312"/>
            <a:ext cx="15251908" cy="294679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r>
              <a:t>Title Text</a:t>
            </a:r>
          </a:p>
        </p:txBody>
      </p:sp>
      <p:sp>
        <p:nvSpPr>
          <p:cNvPr id="3" name="Body Level One…"/>
          <p:cNvSpPr txBox="1"/>
          <p:nvPr>
            <p:ph type="body" idx="1"/>
          </p:nvPr>
        </p:nvSpPr>
        <p:spPr>
          <a:xfrm>
            <a:off x="2540000" y="3554015"/>
            <a:ext cx="19050000" cy="859036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r>
              <a:t>Body Level One</a:t>
            </a:r>
          </a:p>
          <a:p>
            <a:pPr lvl="1"/>
            <a:r>
              <a:t>Body Level Two</a:t>
            </a:r>
          </a:p>
          <a:p>
            <a:pPr lvl="2"/>
            <a:r>
              <a:t>Body Level Three</a:t>
            </a:r>
          </a:p>
          <a:p>
            <a:pPr lvl="3"/>
            <a:r>
              <a:t>Body Level Four</a:t>
            </a:r>
          </a:p>
          <a:p>
            <a:pPr lvl="4"/>
            <a:r>
              <a:t>Body Level Five</a:t>
            </a:r>
          </a:p>
        </p:txBody>
      </p:sp>
      <p:grpSp>
        <p:nvGrpSpPr>
          <p:cNvPr id="6" name="Group"/>
          <p:cNvGrpSpPr/>
          <p:nvPr/>
        </p:nvGrpSpPr>
        <p:grpSpPr>
          <a:xfrm>
            <a:off x="55136" y="12901335"/>
            <a:ext cx="3379383" cy="1618259"/>
            <a:chOff x="0" y="0"/>
            <a:chExt cx="3379382" cy="1618257"/>
          </a:xfrm>
        </p:grpSpPr>
        <p:pic>
          <p:nvPicPr>
            <p:cNvPr id="4" name="frank.seesink.com-QRCode (no border, white).svg" descr="frank.seesink.com-QRCode (no border, white).svg"/>
            <p:cNvPicPr>
              <a:picLocks noChangeAspect="1"/>
            </p:cNvPicPr>
            <p:nvPr/>
          </p:nvPicPr>
          <p:blipFill>
            <a:blip r:embed="rId2">
              <a:extLst/>
            </a:blip>
            <a:stretch>
              <a:fillRect/>
            </a:stretch>
          </p:blipFill>
          <p:spPr>
            <a:xfrm>
              <a:off x="0" y="0"/>
              <a:ext cx="696516" cy="696516"/>
            </a:xfrm>
            <a:prstGeom prst="rect">
              <a:avLst/>
            </a:prstGeom>
            <a:ln w="12700" cap="flat">
              <a:noFill/>
              <a:miter lim="400000"/>
            </a:ln>
            <a:effectLst/>
          </p:spPr>
        </p:pic>
        <p:sp>
          <p:nvSpPr>
            <p:cNvPr id="5" name="https://frank.seesink.com"/>
            <p:cNvSpPr/>
            <p:nvPr/>
          </p:nvSpPr>
          <p:spPr>
            <a:xfrm>
              <a:off x="2109382" y="34825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1600"/>
              </a:lvl1pPr>
            </a:lstStyle>
            <a:p>
              <a:pPr/>
              <a:r>
                <a:t>https://frank.seesink.com</a:t>
              </a:r>
            </a:p>
          </p:txBody>
        </p:sp>
      </p:grpSp>
      <p:sp>
        <p:nvSpPr>
          <p:cNvPr id="7" name="Slide Number"/>
          <p:cNvSpPr txBox="1"/>
          <p:nvPr>
            <p:ph type="sldNum" sz="quarter" idx="2"/>
          </p:nvPr>
        </p:nvSpPr>
        <p:spPr>
          <a:xfrm>
            <a:off x="11936538" y="12779176"/>
            <a:ext cx="515849" cy="498476"/>
          </a:xfrm>
          <a:prstGeom prst="rect">
            <a:avLst/>
          </a:prstGeom>
          <a:ln w="12700">
            <a:miter lim="400000"/>
          </a:ln>
        </p:spPr>
        <p:txBody>
          <a:bodyPr wrap="none" lIns="71437" tIns="71437" rIns="71437" bIns="71437" anchor="ctr">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9800" u="none">
          <a:solidFill>
            <a:srgbClr val="FFFFFF"/>
          </a:solidFill>
          <a:uFillTx/>
          <a:latin typeface="+mn-lt"/>
          <a:ea typeface="+mn-ea"/>
          <a:cs typeface="+mn-cs"/>
          <a:sym typeface="American Typewriter"/>
        </a:defRPr>
      </a:lvl1pPr>
      <a:lvl2pPr marL="0" marR="0" indent="228600" algn="ctr" defTabSz="821531" rtl="0" latinLnBrk="0">
        <a:lnSpc>
          <a:spcPct val="100000"/>
        </a:lnSpc>
        <a:spcBef>
          <a:spcPts val="0"/>
        </a:spcBef>
        <a:spcAft>
          <a:spcPts val="0"/>
        </a:spcAft>
        <a:buClrTx/>
        <a:buSzTx/>
        <a:buFontTx/>
        <a:buNone/>
        <a:tabLst/>
        <a:defRPr b="0" baseline="0" cap="none" i="0" spc="0" strike="noStrike" sz="9800" u="none">
          <a:solidFill>
            <a:srgbClr val="FFFFFF"/>
          </a:solidFill>
          <a:uFillTx/>
          <a:latin typeface="+mn-lt"/>
          <a:ea typeface="+mn-ea"/>
          <a:cs typeface="+mn-cs"/>
          <a:sym typeface="American Typewriter"/>
        </a:defRPr>
      </a:lvl2pPr>
      <a:lvl3pPr marL="0" marR="0" indent="457200" algn="ctr" defTabSz="821531" rtl="0" latinLnBrk="0">
        <a:lnSpc>
          <a:spcPct val="100000"/>
        </a:lnSpc>
        <a:spcBef>
          <a:spcPts val="0"/>
        </a:spcBef>
        <a:spcAft>
          <a:spcPts val="0"/>
        </a:spcAft>
        <a:buClrTx/>
        <a:buSzTx/>
        <a:buFontTx/>
        <a:buNone/>
        <a:tabLst/>
        <a:defRPr b="0" baseline="0" cap="none" i="0" spc="0" strike="noStrike" sz="9800" u="none">
          <a:solidFill>
            <a:srgbClr val="FFFFFF"/>
          </a:solidFill>
          <a:uFillTx/>
          <a:latin typeface="+mn-lt"/>
          <a:ea typeface="+mn-ea"/>
          <a:cs typeface="+mn-cs"/>
          <a:sym typeface="American Typewriter"/>
        </a:defRPr>
      </a:lvl3pPr>
      <a:lvl4pPr marL="0" marR="0" indent="685800" algn="ctr" defTabSz="821531" rtl="0" latinLnBrk="0">
        <a:lnSpc>
          <a:spcPct val="100000"/>
        </a:lnSpc>
        <a:spcBef>
          <a:spcPts val="0"/>
        </a:spcBef>
        <a:spcAft>
          <a:spcPts val="0"/>
        </a:spcAft>
        <a:buClrTx/>
        <a:buSzTx/>
        <a:buFontTx/>
        <a:buNone/>
        <a:tabLst/>
        <a:defRPr b="0" baseline="0" cap="none" i="0" spc="0" strike="noStrike" sz="9800" u="none">
          <a:solidFill>
            <a:srgbClr val="FFFFFF"/>
          </a:solidFill>
          <a:uFillTx/>
          <a:latin typeface="+mn-lt"/>
          <a:ea typeface="+mn-ea"/>
          <a:cs typeface="+mn-cs"/>
          <a:sym typeface="American Typewriter"/>
        </a:defRPr>
      </a:lvl4pPr>
      <a:lvl5pPr marL="0" marR="0" indent="914400" algn="ctr" defTabSz="821531" rtl="0" latinLnBrk="0">
        <a:lnSpc>
          <a:spcPct val="100000"/>
        </a:lnSpc>
        <a:spcBef>
          <a:spcPts val="0"/>
        </a:spcBef>
        <a:spcAft>
          <a:spcPts val="0"/>
        </a:spcAft>
        <a:buClrTx/>
        <a:buSzTx/>
        <a:buFontTx/>
        <a:buNone/>
        <a:tabLst/>
        <a:defRPr b="0" baseline="0" cap="none" i="0" spc="0" strike="noStrike" sz="9800" u="none">
          <a:solidFill>
            <a:srgbClr val="FFFFFF"/>
          </a:solidFill>
          <a:uFillTx/>
          <a:latin typeface="+mn-lt"/>
          <a:ea typeface="+mn-ea"/>
          <a:cs typeface="+mn-cs"/>
          <a:sym typeface="American Typewriter"/>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9800" u="none">
          <a:solidFill>
            <a:srgbClr val="FFFFFF"/>
          </a:solidFill>
          <a:uFillTx/>
          <a:latin typeface="+mn-lt"/>
          <a:ea typeface="+mn-ea"/>
          <a:cs typeface="+mn-cs"/>
          <a:sym typeface="American Typewriter"/>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9800" u="none">
          <a:solidFill>
            <a:srgbClr val="FFFFFF"/>
          </a:solidFill>
          <a:uFillTx/>
          <a:latin typeface="+mn-lt"/>
          <a:ea typeface="+mn-ea"/>
          <a:cs typeface="+mn-cs"/>
          <a:sym typeface="American Typewriter"/>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9800" u="none">
          <a:solidFill>
            <a:srgbClr val="FFFFFF"/>
          </a:solidFill>
          <a:uFillTx/>
          <a:latin typeface="+mn-lt"/>
          <a:ea typeface="+mn-ea"/>
          <a:cs typeface="+mn-cs"/>
          <a:sym typeface="American Typewriter"/>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9800" u="none">
          <a:solidFill>
            <a:srgbClr val="FFFFFF"/>
          </a:solidFill>
          <a:uFillTx/>
          <a:latin typeface="+mn-lt"/>
          <a:ea typeface="+mn-ea"/>
          <a:cs typeface="+mn-cs"/>
          <a:sym typeface="American Typewriter"/>
        </a:defRPr>
      </a:lvl9pPr>
    </p:titleStyle>
    <p:bodyStyle>
      <a:lvl1pPr marL="1118291" marR="0" indent="-775391" algn="l" defTabSz="821531" rtl="0" latinLnBrk="0">
        <a:lnSpc>
          <a:spcPct val="100000"/>
        </a:lnSpc>
        <a:spcBef>
          <a:spcPts val="4500"/>
        </a:spcBef>
        <a:spcAft>
          <a:spcPts val="0"/>
        </a:spcAft>
        <a:buClrTx/>
        <a:buSzPct val="120000"/>
        <a:buFontTx/>
        <a:buChar char="•"/>
        <a:tabLst/>
        <a:defRPr b="0" baseline="0" cap="none" i="0" spc="0" strike="noStrike" sz="5800" u="none">
          <a:solidFill>
            <a:srgbClr val="FFFFFF"/>
          </a:solidFill>
          <a:uFillTx/>
          <a:latin typeface="+mn-lt"/>
          <a:ea typeface="+mn-ea"/>
          <a:cs typeface="+mn-cs"/>
          <a:sym typeface="American Typewriter"/>
        </a:defRPr>
      </a:lvl1pPr>
      <a:lvl2pPr marL="1643224" marR="0" indent="-775391" algn="l" defTabSz="821531" rtl="0" latinLnBrk="0">
        <a:lnSpc>
          <a:spcPct val="100000"/>
        </a:lnSpc>
        <a:spcBef>
          <a:spcPts val="4500"/>
        </a:spcBef>
        <a:spcAft>
          <a:spcPts val="0"/>
        </a:spcAft>
        <a:buClrTx/>
        <a:buSzPct val="120000"/>
        <a:buFontTx/>
        <a:buChar char="•"/>
        <a:tabLst/>
        <a:defRPr b="0" baseline="0" cap="none" i="0" spc="0" strike="noStrike" sz="5800" u="none">
          <a:solidFill>
            <a:srgbClr val="FFFFFF"/>
          </a:solidFill>
          <a:uFillTx/>
          <a:latin typeface="+mn-lt"/>
          <a:ea typeface="+mn-ea"/>
          <a:cs typeface="+mn-cs"/>
          <a:sym typeface="American Typewriter"/>
        </a:defRPr>
      </a:lvl2pPr>
      <a:lvl3pPr marL="2151224" marR="0" indent="-775391" algn="l" defTabSz="821531" rtl="0" latinLnBrk="0">
        <a:lnSpc>
          <a:spcPct val="100000"/>
        </a:lnSpc>
        <a:spcBef>
          <a:spcPts val="4500"/>
        </a:spcBef>
        <a:spcAft>
          <a:spcPts val="0"/>
        </a:spcAft>
        <a:buClrTx/>
        <a:buSzPct val="120000"/>
        <a:buFontTx/>
        <a:buChar char="•"/>
        <a:tabLst/>
        <a:defRPr b="0" baseline="0" cap="none" i="0" spc="0" strike="noStrike" sz="5800" u="none">
          <a:solidFill>
            <a:srgbClr val="FFFFFF"/>
          </a:solidFill>
          <a:uFillTx/>
          <a:latin typeface="+mn-lt"/>
          <a:ea typeface="+mn-ea"/>
          <a:cs typeface="+mn-cs"/>
          <a:sym typeface="American Typewriter"/>
        </a:defRPr>
      </a:lvl3pPr>
      <a:lvl4pPr marL="2676158" marR="0" indent="-775391" algn="l" defTabSz="821531" rtl="0" latinLnBrk="0">
        <a:lnSpc>
          <a:spcPct val="100000"/>
        </a:lnSpc>
        <a:spcBef>
          <a:spcPts val="4500"/>
        </a:spcBef>
        <a:spcAft>
          <a:spcPts val="0"/>
        </a:spcAft>
        <a:buClrTx/>
        <a:buSzPct val="120000"/>
        <a:buFontTx/>
        <a:buChar char="•"/>
        <a:tabLst/>
        <a:defRPr b="0" baseline="0" cap="none" i="0" spc="0" strike="noStrike" sz="5800" u="none">
          <a:solidFill>
            <a:srgbClr val="FFFFFF"/>
          </a:solidFill>
          <a:uFillTx/>
          <a:latin typeface="+mn-lt"/>
          <a:ea typeface="+mn-ea"/>
          <a:cs typeface="+mn-cs"/>
          <a:sym typeface="American Typewriter"/>
        </a:defRPr>
      </a:lvl4pPr>
      <a:lvl5pPr marL="3201091" marR="0" indent="-775391" algn="l" defTabSz="821531" rtl="0" latinLnBrk="0">
        <a:lnSpc>
          <a:spcPct val="100000"/>
        </a:lnSpc>
        <a:spcBef>
          <a:spcPts val="4500"/>
        </a:spcBef>
        <a:spcAft>
          <a:spcPts val="0"/>
        </a:spcAft>
        <a:buClrTx/>
        <a:buSzPct val="120000"/>
        <a:buFontTx/>
        <a:buChar char="•"/>
        <a:tabLst/>
        <a:defRPr b="0" baseline="0" cap="none" i="0" spc="0" strike="noStrike" sz="5800" u="none">
          <a:solidFill>
            <a:srgbClr val="FFFFFF"/>
          </a:solidFill>
          <a:uFillTx/>
          <a:latin typeface="+mn-lt"/>
          <a:ea typeface="+mn-ea"/>
          <a:cs typeface="+mn-cs"/>
          <a:sym typeface="American Typewriter"/>
        </a:defRPr>
      </a:lvl5pPr>
      <a:lvl6pPr marL="3556691" marR="0" indent="-775391" algn="l" defTabSz="821531" rtl="0" latinLnBrk="0">
        <a:lnSpc>
          <a:spcPct val="100000"/>
        </a:lnSpc>
        <a:spcBef>
          <a:spcPts val="4500"/>
        </a:spcBef>
        <a:spcAft>
          <a:spcPts val="0"/>
        </a:spcAft>
        <a:buClrTx/>
        <a:buSzPct val="120000"/>
        <a:buFontTx/>
        <a:buChar char="•"/>
        <a:tabLst/>
        <a:defRPr b="0" baseline="0" cap="none" i="0" spc="0" strike="noStrike" sz="5800" u="none">
          <a:solidFill>
            <a:srgbClr val="FFFFFF"/>
          </a:solidFill>
          <a:uFillTx/>
          <a:latin typeface="+mn-lt"/>
          <a:ea typeface="+mn-ea"/>
          <a:cs typeface="+mn-cs"/>
          <a:sym typeface="American Typewriter"/>
        </a:defRPr>
      </a:lvl6pPr>
      <a:lvl7pPr marL="3912291" marR="0" indent="-775391" algn="l" defTabSz="821531" rtl="0" latinLnBrk="0">
        <a:lnSpc>
          <a:spcPct val="100000"/>
        </a:lnSpc>
        <a:spcBef>
          <a:spcPts val="4500"/>
        </a:spcBef>
        <a:spcAft>
          <a:spcPts val="0"/>
        </a:spcAft>
        <a:buClrTx/>
        <a:buSzPct val="120000"/>
        <a:buFontTx/>
        <a:buChar char="•"/>
        <a:tabLst/>
        <a:defRPr b="0" baseline="0" cap="none" i="0" spc="0" strike="noStrike" sz="5800" u="none">
          <a:solidFill>
            <a:srgbClr val="FFFFFF"/>
          </a:solidFill>
          <a:uFillTx/>
          <a:latin typeface="+mn-lt"/>
          <a:ea typeface="+mn-ea"/>
          <a:cs typeface="+mn-cs"/>
          <a:sym typeface="American Typewriter"/>
        </a:defRPr>
      </a:lvl7pPr>
      <a:lvl8pPr marL="4267891" marR="0" indent="-775391" algn="l" defTabSz="821531" rtl="0" latinLnBrk="0">
        <a:lnSpc>
          <a:spcPct val="100000"/>
        </a:lnSpc>
        <a:spcBef>
          <a:spcPts val="4500"/>
        </a:spcBef>
        <a:spcAft>
          <a:spcPts val="0"/>
        </a:spcAft>
        <a:buClrTx/>
        <a:buSzPct val="120000"/>
        <a:buFontTx/>
        <a:buChar char="•"/>
        <a:tabLst/>
        <a:defRPr b="0" baseline="0" cap="none" i="0" spc="0" strike="noStrike" sz="5800" u="none">
          <a:solidFill>
            <a:srgbClr val="FFFFFF"/>
          </a:solidFill>
          <a:uFillTx/>
          <a:latin typeface="+mn-lt"/>
          <a:ea typeface="+mn-ea"/>
          <a:cs typeface="+mn-cs"/>
          <a:sym typeface="American Typewriter"/>
        </a:defRPr>
      </a:lvl8pPr>
      <a:lvl9pPr marL="4623491" marR="0" indent="-775391" algn="l" defTabSz="821531" rtl="0" latinLnBrk="0">
        <a:lnSpc>
          <a:spcPct val="100000"/>
        </a:lnSpc>
        <a:spcBef>
          <a:spcPts val="4500"/>
        </a:spcBef>
        <a:spcAft>
          <a:spcPts val="0"/>
        </a:spcAft>
        <a:buClrTx/>
        <a:buSzPct val="120000"/>
        <a:buFontTx/>
        <a:buChar char="•"/>
        <a:tabLst/>
        <a:defRPr b="0" baseline="0" cap="none" i="0" spc="0" strike="noStrike" sz="5800" u="none">
          <a:solidFill>
            <a:srgbClr val="FFFFFF"/>
          </a:solidFill>
          <a:uFillTx/>
          <a:latin typeface="+mn-lt"/>
          <a:ea typeface="+mn-ea"/>
          <a:cs typeface="+mn-cs"/>
          <a:sym typeface="American Typewriter"/>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merican Typewriter"/>
        </a:defRPr>
      </a:lvl1pPr>
      <a:lvl2pPr marL="0" marR="0" indent="228600" algn="ctr" defTabSz="821531"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merican Typewriter"/>
        </a:defRPr>
      </a:lvl2pPr>
      <a:lvl3pPr marL="0" marR="0" indent="457200" algn="ctr" defTabSz="821531"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merican Typewriter"/>
        </a:defRPr>
      </a:lvl3pPr>
      <a:lvl4pPr marL="0" marR="0" indent="685800" algn="ctr" defTabSz="821531"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merican Typewriter"/>
        </a:defRPr>
      </a:lvl4pPr>
      <a:lvl5pPr marL="0" marR="0" indent="914400" algn="ctr" defTabSz="821531"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merican Typewriter"/>
        </a:defRPr>
      </a:lvl5pPr>
      <a:lvl6pPr marL="0" marR="0" indent="1143000" algn="ctr" defTabSz="821531"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merican Typewriter"/>
        </a:defRPr>
      </a:lvl6pPr>
      <a:lvl7pPr marL="0" marR="0" indent="1371600" algn="ctr" defTabSz="821531"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merican Typewriter"/>
        </a:defRPr>
      </a:lvl7pPr>
      <a:lvl8pPr marL="0" marR="0" indent="1600200" algn="ctr" defTabSz="821531"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merican Typewriter"/>
        </a:defRPr>
      </a:lvl8pPr>
      <a:lvl9pPr marL="0" marR="0" indent="1828800" algn="ctr" defTabSz="821531"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merican Typewrite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0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0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0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2.png"/></Relationships>

</file>

<file path=ppt/slides/_rels/slide10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10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10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0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hyperlink" Target="https://events.internet2.edu/website/84273/" TargetMode="External"/><Relationship Id="rId4" Type="http://schemas.openxmlformats.org/officeDocument/2006/relationships/hyperlink" Target="https://events.internet2.edu/website/84273/tutorials/#anchor15" TargetMode="External"/><Relationship Id="rId5" Type="http://schemas.openxmlformats.org/officeDocument/2006/relationships/hyperlink" Target="https://events.internet2.edu/website/84273/tutorials/#anchor8" TargetMode="External"/><Relationship Id="rId6" Type="http://schemas.openxmlformats.org/officeDocument/2006/relationships/hyperlink" Target="https://events.internet2.edu/website/84273/tutorials/#anchor17" TargetMode="External"/><Relationship Id="rId7" Type="http://schemas.openxmlformats.org/officeDocument/2006/relationships/hyperlink" Target="https://events.internet2.edu/website/84273/tutorials/#anchor14" TargetMode="External"/><Relationship Id="rId8" Type="http://schemas.openxmlformats.org/officeDocument/2006/relationships/hyperlink" Target="https://forms.office.com/r/Z8XDM5bCFy" TargetMode="External"/></Relationships>

</file>

<file path=ppt/slides/_rels/slide1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hyperlink" Target="https://networkautomation.forum/" TargetMode="External"/><Relationship Id="rId4" Type="http://schemas.openxmlformats.org/officeDocument/2006/relationships/hyperlink" Target="https://join.slack.com/t/networkautomationfrm/shared_invite/zt-37d4kjngz-SOBbukxNrUTYZ7MgEAVH_Q" TargetMode="External"/><Relationship Id="rId5" Type="http://schemas.openxmlformats.org/officeDocument/2006/relationships/hyperlink" Target="https://networkautomation.forum/autocon4" TargetMode="External"/><Relationship Id="rId6" Type="http://schemas.openxmlformats.org/officeDocument/2006/relationships/hyperlink" Target="https://packetpushers.net/" TargetMode="External"/><Relationship Id="rId7" Type="http://schemas.openxmlformats.org/officeDocument/2006/relationships/hyperlink" Target="https://packetpushers.net/community/" TargetMode="External"/><Relationship Id="rId8" Type="http://schemas.openxmlformats.org/officeDocument/2006/relationships/hyperlink" Target="https://join.slack.com/t/packetpushers/shared_invite/zt-3bzyo1yh1-aPxVkgLaNT1Y~xwJ0QKW_Q" TargetMode="External"/><Relationship Id="rId9" Type="http://schemas.openxmlformats.org/officeDocument/2006/relationships/hyperlink" Target="https://packetpushers.net/podcasts/" TargetMode="External"/><Relationship Id="rId10" Type="http://schemas.openxmlformats.org/officeDocument/2006/relationships/hyperlink" Target="https://github.com/networktocode/awesome-network-automation" TargetMode="External"/></Relationships>

</file>

<file path=ppt/slides/_rels/slide1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hyperlink" Target="mailto:frank@seesink.com" TargetMode="External"/><Relationship Id="rId4" Type="http://schemas.openxmlformats.org/officeDocument/2006/relationships/image" Target="../media/image3.png"/><Relationship Id="rId5" Type="http://schemas.openxmlformats.org/officeDocument/2006/relationships/hyperlink" Target="https://tlk.io/nysernetconnect2025" TargetMode="External"/><Relationship Id="rId6" Type="http://schemas.openxmlformats.org/officeDocument/2006/relationships/image" Target="../media/image43.png"/><Relationship Id="rId7" Type="http://schemas.openxmlformats.org/officeDocument/2006/relationships/hyperlink" Target="https://frank.seesink.com/presentations/NYSERNet-Connect-Fall2025/"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en.wikipedia.org/wiki/Syslog" TargetMode="External"/><Relationship Id="rId4" Type="http://schemas.openxmlformats.org/officeDocument/2006/relationships/hyperlink" Target="https://en.wikipedia.org/wiki/Simple_Network_Management_Protocol"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shrubbery.net/rancid/" TargetMode="External"/><Relationship Id="rId4" Type="http://schemas.openxmlformats.org/officeDocument/2006/relationships/hyperlink" Target="https://github.com/ytti/oxidized" TargetMode="External"/><Relationship Id="rId5" Type="http://schemas.openxmlformats.org/officeDocument/2006/relationships/hyperlink" Target="https://www.solarwinds.com/kiwi-cattools" TargetMode="External"/><Relationship Id="rId6" Type="http://schemas.openxmlformats.org/officeDocument/2006/relationships/hyperlink" Target="https://www.rconfig.com/" TargetMode="External"/><Relationship Id="rId7" Type="http://schemas.openxmlformats.org/officeDocument/2006/relationships/hyperlink" Target="https://unimus.net/"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en.wikipedia.org/wiki/Expect"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en.wikipedia.org/wiki/OpenFlow"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faucet.nz/" TargetMode="External"/><Relationship Id="rId4" Type="http://schemas.openxmlformats.org/officeDocument/2006/relationships/hyperlink" Target="https://opennetworking.org/onos/" TargetMode="External"/><Relationship Id="rId5" Type="http://schemas.openxmlformats.org/officeDocument/2006/relationships/hyperlink" Target="https://www.opendaylight.org/" TargetMode="External"/><Relationship Id="rId6" Type="http://schemas.openxmlformats.org/officeDocument/2006/relationships/hyperlink" Target="https://www.openswitch.net/" TargetMode="External"/><Relationship Id="rId7" Type="http://schemas.openxmlformats.org/officeDocument/2006/relationships/hyperlink" Target="https://ryu-sdn.org/" TargetMode="External"/><Relationship Id="rId8" Type="http://schemas.openxmlformats.org/officeDocument/2006/relationships/hyperlink" Target="https://www.ipinfusion.com/" TargetMode="External"/><Relationship Id="rId9" Type="http://schemas.openxmlformats.org/officeDocument/2006/relationships/hyperlink" Target="https://www.pica8.com/picos-software/" TargetMode="External"/><Relationship Id="rId10" Type="http://schemas.openxmlformats.org/officeDocument/2006/relationships/hyperlink" Target="https://sonicfoundation.dev/"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DevOps"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tif"/><Relationship Id="rId4" Type="http://schemas.openxmlformats.org/officeDocument/2006/relationships/image" Target="../media/image1.tif"/></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jpe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tif"/><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6.png"/><Relationship Id="rId9" Type="http://schemas.openxmlformats.org/officeDocument/2006/relationships/image" Target="../media/image12.png"/><Relationship Id="rId10" Type="http://schemas.openxmlformats.org/officeDocument/2006/relationships/image" Target="../media/image1.jpeg"/><Relationship Id="rId11" Type="http://schemas.openxmlformats.org/officeDocument/2006/relationships/image" Target="../media/image8.png"/><Relationship Id="rId12" Type="http://schemas.openxmlformats.org/officeDocument/2006/relationships/image" Target="../media/image9.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Ansible_(software)" TargetMode="Externa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ansible/ansible"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1.tif"/><Relationship Id="rId5" Type="http://schemas.openxmlformats.org/officeDocument/2006/relationships/image" Target="../media/image1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tif"/></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tif"/><Relationship Id="rId4" Type="http://schemas.openxmlformats.org/officeDocument/2006/relationships/image" Target="../media/image1.t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tif"/></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1.tif"/><Relationship Id="rId5" Type="http://schemas.openxmlformats.org/officeDocument/2006/relationships/image" Target="../media/image1.jpeg"/><Relationship Id="rId6" Type="http://schemas.openxmlformats.org/officeDocument/2006/relationships/image" Target="../media/image15.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8.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3.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8.png"/><Relationship Id="rId4" Type="http://schemas.openxmlformats.org/officeDocument/2006/relationships/image" Target="../media/image16.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docs.ansible.com/ansible/latest/list_of_network_modules.html" TargetMode="External"/><Relationship Id="rId3" Type="http://schemas.openxmlformats.org/officeDocument/2006/relationships/image" Target="../media/image1.tif"/></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docs.ansible.com/ansible/latest/list_of_network_modules.html" TargetMode="External"/><Relationship Id="rId3" Type="http://schemas.openxmlformats.org/officeDocument/2006/relationships/image" Target="../media/image1.tif"/></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docs.ansible.com/ansible/latest/list_of_network_modules.html" TargetMode="External"/><Relationship Id="rId3" Type="http://schemas.openxmlformats.org/officeDocument/2006/relationships/image" Target="../media/image1.tif"/></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docs.ansible.com/ansible/latest/list_of_network_modules.html" TargetMode="External"/></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docs.ansible.com/ansible/latest/list_of_network_modules.html"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docs.ansible.com/ansible/latest/list_of_network_modules.html" TargetMode="External"/></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8.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semaphoreui.com/" TargetMode="External"/><Relationship Id="rId4" Type="http://schemas.openxmlformats.org/officeDocument/2006/relationships/image" Target="../media/image22.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en.wikipedia.org/wiki/Domain-specific_language" TargetMode="Externa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paramiko.org/" TargetMode="External"/><Relationship Id="rId4" Type="http://schemas.openxmlformats.org/officeDocument/2006/relationships/hyperlink" Target="https://github.com/ktbyers/netmiko" TargetMode="External"/><Relationship Id="rId5" Type="http://schemas.openxmlformats.org/officeDocument/2006/relationships/hyperlink" Target="https://github.com/nornir-automation/nornir" TargetMode="External"/><Relationship Id="rId6" Type="http://schemas.openxmlformats.org/officeDocument/2006/relationships/hyperlink" Target="https://github.com/napalm-automation/napalm" TargetMode="External"/><Relationship Id="rId7" Type="http://schemas.openxmlformats.org/officeDocument/2006/relationships/image" Target="../media/image23.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pynet.twb-tech.com/" TargetMode="External"/><Relationship Id="rId4" Type="http://schemas.openxmlformats.org/officeDocument/2006/relationships/image" Target="../media/image23.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amazon.com/Network-Automation-Cookbook-effectively-infrastructure/dp/B0FGPW3TDV" TargetMode="External"/><Relationship Id="rId4" Type="http://schemas.openxmlformats.org/officeDocument/2006/relationships/hyperlink" Target="https://www.amazon.com/Network-Programmability-Automation-Next-Generation-Engineer/dp/1098110838" TargetMode="External"/><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3.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code.visualstudio.com/" TargetMode="External"/><Relationship Id="rId4" Type="http://schemas.openxmlformats.org/officeDocument/2006/relationships/hyperlink" Target="https://vscodium.com/" TargetMode="External"/><Relationship Id="rId5" Type="http://schemas.openxmlformats.org/officeDocument/2006/relationships/hyperlink" Target="https://en.wikipedia.org/wiki/Git" TargetMode="External"/><Relationship Id="rId6" Type="http://schemas.openxmlformats.org/officeDocument/2006/relationships/hyperlink" Target="https://git-scm.com/" TargetMode="External"/><Relationship Id="rId7" Type="http://schemas.openxmlformats.org/officeDocument/2006/relationships/hyperlink" Target="https://github.com/" TargetMode="External"/><Relationship Id="rId8" Type="http://schemas.openxmlformats.org/officeDocument/2006/relationships/hyperlink" Target="https://about.gitlab.com/" TargetMode="External"/><Relationship Id="rId9" Type="http://schemas.openxmlformats.org/officeDocument/2006/relationships/hyperlink" Target="https://about.gitea.com/"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pypi.org/" TargetMode="External"/><Relationship Id="rId4" Type="http://schemas.openxmlformats.org/officeDocument/2006/relationships/hyperlink" Target="https://pypi.org/project/pip/" TargetMode="External"/><Relationship Id="rId5" Type="http://schemas.openxmlformats.org/officeDocument/2006/relationships/hyperlink" Target="https://python-poetry.org/" TargetMode="External"/><Relationship Id="rId6" Type="http://schemas.openxmlformats.org/officeDocument/2006/relationships/hyperlink" Target="https://github.com/astral-sh/uv" TargetMode="External"/><Relationship Id="rId7" Type="http://schemas.openxmlformats.org/officeDocument/2006/relationships/hyperlink" Target="https://astral.sh/ruff" TargetMode="External"/></Relationships>

</file>

<file path=ppt/slides/_rels/slide7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developers.google.com/edu/python" TargetMode="External"/><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36.png"/><Relationship Id="rId4" Type="http://schemas.openxmlformats.org/officeDocument/2006/relationships/image" Target="../media/image23.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26.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en.wikipedia.org/wiki/Single_source_of_truth" TargetMode="External"/></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github.com/netbox-community/netbox" TargetMode="External"/><Relationship Id="rId4" Type="http://schemas.openxmlformats.org/officeDocument/2006/relationships/hyperlink" Target="https://netboxlabs.com/" TargetMode="External"/><Relationship Id="rId5" Type="http://schemas.openxmlformats.org/officeDocument/2006/relationships/hyperlink" Target="https://github.com/nautobot/nautobot" TargetMode="External"/><Relationship Id="rId6" Type="http://schemas.openxmlformats.org/officeDocument/2006/relationships/hyperlink" Target="https://networktocode.com/nautobot/" TargetMode="External"/><Relationship Id="rId7" Type="http://schemas.openxmlformats.org/officeDocument/2006/relationships/hyperlink" Target="https://github.com/opsmill/infrahub" TargetMode="External"/><Relationship Id="rId8" Type="http://schemas.openxmlformats.org/officeDocument/2006/relationships/hyperlink" Target="https://opsmill.com/" TargetMode="External"/></Relationships>

</file>

<file path=ppt/slides/_rels/slide7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www.enms.io/" TargetMode="External"/><Relationship Id="rId4" Type="http://schemas.openxmlformats.org/officeDocument/2006/relationships/hyperlink" Target="https://github.com/eNMS-automation/eNMS" TargetMode="External"/><Relationship Id="rId5" Type="http://schemas.openxmlformats.org/officeDocument/2006/relationships/hyperlink" Target="https://workfloworchestrator.org/orchestrator-core/" TargetMode="External"/><Relationship Id="rId6" Type="http://schemas.openxmlformats.org/officeDocument/2006/relationships/hyperlink" Target="https://github.com/workfloworchestrator/orchestrator-core" TargetMode="External"/><Relationship Id="rId7" Type="http://schemas.openxmlformats.org/officeDocument/2006/relationships/hyperlink" Target="https://www.surf.nl/" TargetMode="External"/><Relationship Id="rId8" Type="http://schemas.openxmlformats.org/officeDocument/2006/relationships/hyperlink" Target="https://www.es.net/" TargetMode="External"/><Relationship Id="rId9" Type="http://schemas.openxmlformats.org/officeDocument/2006/relationships/image" Target="../media/image40.png"/><Relationship Id="rId10" Type="http://schemas.openxmlformats.org/officeDocument/2006/relationships/image" Target="../media/image4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s://gluware.com/" TargetMode="External"/><Relationship Id="rId4" Type="http://schemas.openxmlformats.org/officeDocument/2006/relationships/hyperlink" Target="https://www.itential.com/" TargetMode="External"/></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s://avd.arista.com/" TargetMode="External"/><Relationship Id="rId4" Type="http://schemas.openxmlformats.org/officeDocument/2006/relationships/hyperlink" Target="https://avd.arista.com/4.5/docs/pyavd.html" TargetMode="External"/><Relationship Id="rId5" Type="http://schemas.openxmlformats.org/officeDocument/2006/relationships/hyperlink" Target="https://www.arista.com/en/products/eos/eos-cloudvision" TargetMode="External"/></Relationships>

</file>

<file path=ppt/slides/_rels/slide8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s://www.cisco.com/site/us/en/products/networking/catalyst-center/index.html" TargetMode="External"/><Relationship Id="rId4" Type="http://schemas.openxmlformats.org/officeDocument/2006/relationships/hyperlink" Target="https://www.cisco.com/site/us/en/products/networking/software/crosswork-network-services-orchestrator/index.html" TargetMode="External"/></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www.extremenetworks.com/products/network-management/extremecloud-iq-site-engine/extremecloud-iq---site-engine" TargetMode="External"/><Relationship Id="rId4" Type="http://schemas.openxmlformats.org/officeDocument/2006/relationships/hyperlink" Target="https://www.extremenetworks.com/products/cloud-based-management/extremecloud-iq/extremecloud-iq" TargetMode="External"/></Relationships>

</file>

<file path=ppt/slides/_rels/slide8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www.nokia.com/automation/" TargetMode="External"/></Relationships>

</file>

<file path=ppt/slides/_rels/slide8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www.json.org" TargetMode="External"/><Relationship Id="rId4" Type="http://schemas.openxmlformats.org/officeDocument/2006/relationships/hyperlink" Target="https://en.wikipedia.org/wiki/NETCONF" TargetMode="External"/><Relationship Id="rId5" Type="http://schemas.openxmlformats.org/officeDocument/2006/relationships/hyperlink" Target="https://en.wikipedia.org/wiki/XML" TargetMode="External"/><Relationship Id="rId6" Type="http://schemas.openxmlformats.org/officeDocument/2006/relationships/hyperlink" Target="https://www.openconfig.net/" TargetMode="External"/><Relationship Id="rId7" Type="http://schemas.openxmlformats.org/officeDocument/2006/relationships/hyperlink" Target="https://datatracker.ietf.org/doc/rfc6020/" TargetMode="External"/><Relationship Id="rId8" Type="http://schemas.openxmlformats.org/officeDocument/2006/relationships/hyperlink" Target="https://datatracker.ietf.org/doc/html/rfc8040" TargetMode="External"/></Relationships>

</file>

<file path=ppt/slides/_rels/slide8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s://openai.com/" TargetMode="External"/><Relationship Id="rId4" Type="http://schemas.openxmlformats.org/officeDocument/2006/relationships/hyperlink" Target="https://chatgpt.com/" TargetMode="External"/><Relationship Id="rId5" Type="http://schemas.openxmlformats.org/officeDocument/2006/relationships/hyperlink" Target="https://www.anthropic.com/" TargetMode="External"/><Relationship Id="rId6" Type="http://schemas.openxmlformats.org/officeDocument/2006/relationships/hyperlink" Target="https://claude.ai" TargetMode="External"/><Relationship Id="rId7" Type="http://schemas.openxmlformats.org/officeDocument/2006/relationships/hyperlink" Target="https://gemini.google.com" TargetMode="External"/><Relationship Id="rId8" Type="http://schemas.openxmlformats.org/officeDocument/2006/relationships/hyperlink" Target="https://www.llama.com/" TargetMode="External"/><Relationship Id="rId9" Type="http://schemas.openxmlformats.org/officeDocument/2006/relationships/hyperlink" Target="https://grok.com/" TargetMode="External"/><Relationship Id="rId10" Type="http://schemas.openxmlformats.org/officeDocument/2006/relationships/hyperlink" Target="https://www.apple.com/apple-intelligence/" TargetMode="External"/></Relationships>

</file>

<file path=ppt/slides/_rels/slide8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9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hyperlink" Target="https://huggingface.co/" TargetMode="External"/></Relationships>

</file>

<file path=ppt/slides/_rels/slide9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hyperlink" Target="https://ollama.com/" TargetMode="External"/><Relationship Id="rId4" Type="http://schemas.openxmlformats.org/officeDocument/2006/relationships/hyperlink" Target="https://lmstudio.ai/" TargetMode="External"/><Relationship Id="rId5" Type="http://schemas.openxmlformats.org/officeDocument/2006/relationships/hyperlink" Target="https://www.jan.ai/" TargetMode="External"/><Relationship Id="rId6" Type="http://schemas.openxmlformats.org/officeDocument/2006/relationships/hyperlink" Target="https://anythingllm.com/" TargetMode="External"/></Relationships>

</file>

<file path=ppt/slides/_rels/slide9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hyperlink" Target="https://github.com/features/copilot" TargetMode="External"/><Relationship Id="rId4" Type="http://schemas.openxmlformats.org/officeDocument/2006/relationships/hyperlink" Target="https://cursor.com/" TargetMode="External"/></Relationships>

</file>

<file path=ppt/slides/_rels/slide9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s://www.youtube.com/@johncapobianco2527" TargetMode="External"/></Relationships>

</file>

<file path=ppt/slides/_rels/slide9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9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From CLI to &quot;Agentic AI&quot;, the Arc of Networking Bends Toward Automation... right?"/>
          <p:cNvSpPr txBox="1"/>
          <p:nvPr>
            <p:ph type="ctrTitle"/>
          </p:nvPr>
        </p:nvSpPr>
        <p:spPr>
          <a:prstGeom prst="rect">
            <a:avLst/>
          </a:prstGeom>
        </p:spPr>
        <p:txBody>
          <a:bodyPr/>
          <a:lstStyle>
            <a:lvl1pPr>
              <a:defRPr sz="7500"/>
            </a:lvl1pPr>
          </a:lstStyle>
          <a:p>
            <a:pPr/>
            <a:r>
              <a:t>From CLI to "Agentic AI", the Arc of Networking Bends Toward Automation... right?</a:t>
            </a:r>
          </a:p>
        </p:txBody>
      </p:sp>
      <p:sp>
        <p:nvSpPr>
          <p:cNvPr id="155" name="Frank Seesink"/>
          <p:cNvSpPr txBox="1"/>
          <p:nvPr>
            <p:ph type="subTitle" sz="quarter" idx="1"/>
          </p:nvPr>
        </p:nvSpPr>
        <p:spPr>
          <a:prstGeom prst="rect">
            <a:avLst/>
          </a:prstGeom>
        </p:spPr>
        <p:txBody>
          <a:bodyPr/>
          <a:lstStyle/>
          <a:p>
            <a:pPr/>
            <a:r>
              <a:t>Frank Seesink</a:t>
            </a:r>
          </a:p>
        </p:txBody>
      </p:sp>
      <p:grpSp>
        <p:nvGrpSpPr>
          <p:cNvPr id="158" name="Group"/>
          <p:cNvGrpSpPr/>
          <p:nvPr/>
        </p:nvGrpSpPr>
        <p:grpSpPr>
          <a:xfrm>
            <a:off x="143229" y="112679"/>
            <a:ext cx="2540001" cy="2540001"/>
            <a:chOff x="0" y="0"/>
            <a:chExt cx="2540000" cy="2540000"/>
          </a:xfrm>
        </p:grpSpPr>
        <p:sp>
          <p:nvSpPr>
            <p:cNvPr id="156" name="Square"/>
            <p:cNvSpPr/>
            <p:nvPr/>
          </p:nvSpPr>
          <p:spPr>
            <a:xfrm>
              <a:off x="0" y="0"/>
              <a:ext cx="2540000" cy="2540000"/>
            </a:xfrm>
            <a:prstGeom prst="rect">
              <a:avLst/>
            </a:prstGeom>
            <a:solidFill>
              <a:srgbClr val="FFFFFF"/>
            </a:solid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defTabSz="584200">
                <a:defRPr sz="3600"/>
              </a:pPr>
            </a:p>
          </p:txBody>
        </p:sp>
        <p:pic>
          <p:nvPicPr>
            <p:cNvPr id="157" name="NYSERNet Connect 2025 QR code (no border).svg" descr="NYSERNet Connect 2025 QR code (no border).svg"/>
            <p:cNvPicPr>
              <a:picLocks noChangeAspect="1"/>
            </p:cNvPicPr>
            <p:nvPr/>
          </p:nvPicPr>
          <p:blipFill>
            <a:blip r:embed="rId3">
              <a:extLst/>
            </a:blip>
            <a:stretch>
              <a:fillRect/>
            </a:stretch>
          </p:blipFill>
          <p:spPr>
            <a:xfrm>
              <a:off x="127000" y="127000"/>
              <a:ext cx="2286000" cy="228600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Play to Your Strengths"/>
          <p:cNvSpPr txBox="1"/>
          <p:nvPr>
            <p:ph type="title"/>
          </p:nvPr>
        </p:nvSpPr>
        <p:spPr>
          <a:prstGeom prst="rect">
            <a:avLst/>
          </a:prstGeom>
        </p:spPr>
        <p:txBody>
          <a:bodyPr/>
          <a:lstStyle/>
          <a:p>
            <a:pPr/>
            <a:r>
              <a:t>Play to Your Strengths</a:t>
            </a:r>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Key Workflows to Automate"/>
          <p:cNvSpPr txBox="1"/>
          <p:nvPr>
            <p:ph type="title"/>
          </p:nvPr>
        </p:nvSpPr>
        <p:spPr>
          <a:prstGeom prst="rect">
            <a:avLst/>
          </a:prstGeom>
        </p:spPr>
        <p:txBody>
          <a:bodyPr/>
          <a:lstStyle/>
          <a:p>
            <a:pPr/>
            <a:r>
              <a:t>Key Workflows to Automate</a:t>
            </a:r>
          </a:p>
        </p:txBody>
      </p:sp>
      <p:sp>
        <p:nvSpPr>
          <p:cNvPr id="824" name="Read-write operations such as…"/>
          <p:cNvSpPr txBox="1"/>
          <p:nvPr>
            <p:ph type="body" idx="1"/>
          </p:nvPr>
        </p:nvSpPr>
        <p:spPr>
          <a:prstGeom prst="rect">
            <a:avLst/>
          </a:prstGeom>
        </p:spPr>
        <p:txBody>
          <a:bodyPr anchor="t"/>
          <a:lstStyle/>
          <a:p>
            <a:pPr marL="0" indent="0">
              <a:spcBef>
                <a:spcPts val="0"/>
              </a:spcBef>
              <a:buSzTx/>
              <a:buNone/>
            </a:pPr>
            <a:r>
              <a:t>Read-write operations such as</a:t>
            </a:r>
          </a:p>
          <a:p>
            <a:pPr>
              <a:spcBef>
                <a:spcPts val="0"/>
              </a:spcBef>
            </a:pPr>
            <a:r>
              <a:t>modify NTP/SNMP/etc. settings</a:t>
            </a:r>
          </a:p>
          <a:p>
            <a:pPr>
              <a:spcBef>
                <a:spcPts val="0"/>
              </a:spcBef>
            </a:pPr>
            <a:r>
              <a:t>modify interface VLANs, including adding a VLAN (the infamous `switchport vlan add...`) to prevent overwrites</a:t>
            </a:r>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8" name="Efficiency Gains and Overall Impact"/>
          <p:cNvSpPr txBox="1"/>
          <p:nvPr>
            <p:ph type="title"/>
          </p:nvPr>
        </p:nvSpPr>
        <p:spPr>
          <a:prstGeom prst="rect">
            <a:avLst/>
          </a:prstGeom>
        </p:spPr>
        <p:txBody>
          <a:bodyPr/>
          <a:lstStyle/>
          <a:p>
            <a:pPr/>
            <a:r>
              <a:t>Efficiency Gains and Overall Impact</a:t>
            </a:r>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0" name="Efficiency Gains/Impact"/>
          <p:cNvSpPr txBox="1"/>
          <p:nvPr>
            <p:ph type="title"/>
          </p:nvPr>
        </p:nvSpPr>
        <p:spPr>
          <a:prstGeom prst="rect">
            <a:avLst/>
          </a:prstGeom>
        </p:spPr>
        <p:txBody>
          <a:bodyPr/>
          <a:lstStyle/>
          <a:p>
            <a:pPr/>
            <a:r>
              <a:t>Efficiency Gains/Impact</a:t>
            </a:r>
          </a:p>
        </p:txBody>
      </p:sp>
      <p:sp>
        <p:nvSpPr>
          <p:cNvPr id="831" name="In 2017 wrote Ansible playbook to upgrade 55 Cisco 3945s + their switch modules (i.e., 110 network device upgrades), located across the entire state, in &lt; 1 hour…"/>
          <p:cNvSpPr txBox="1"/>
          <p:nvPr>
            <p:ph type="body" idx="1"/>
          </p:nvPr>
        </p:nvSpPr>
        <p:spPr>
          <a:xfrm>
            <a:off x="2667000" y="3592489"/>
            <a:ext cx="19050000" cy="8590361"/>
          </a:xfrm>
          <a:prstGeom prst="rect">
            <a:avLst/>
          </a:prstGeom>
        </p:spPr>
        <p:txBody>
          <a:bodyPr/>
          <a:lstStyle/>
          <a:p>
            <a:pPr/>
            <a:r>
              <a:t>In 2017 wrote Ansible playbook to upgrade 55 Cisco 3945s + their switch modules (i.e., 110 network device upgrades), located across the entire state, in &lt; 1 hour</a:t>
            </a:r>
          </a:p>
          <a:p>
            <a:pPr lvl="1"/>
            <a:r>
              <a:t>Manually this would have required weeks, if not months, to coordinate/plan each one</a:t>
            </a:r>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5" name="Efficiency Gains/Impacts"/>
          <p:cNvSpPr txBox="1"/>
          <p:nvPr>
            <p:ph type="title"/>
          </p:nvPr>
        </p:nvSpPr>
        <p:spPr>
          <a:prstGeom prst="rect">
            <a:avLst/>
          </a:prstGeom>
        </p:spPr>
        <p:txBody>
          <a:bodyPr/>
          <a:lstStyle/>
          <a:p>
            <a:pPr/>
            <a:r>
              <a:t>Efficiency Gains/Impacts</a:t>
            </a:r>
          </a:p>
        </p:txBody>
      </p:sp>
      <p:sp>
        <p:nvSpPr>
          <p:cNvPr id="836" name="In 2019 wrote a VPN Tool in Python/Django to automate work that previously, for each request, required interrupting me specifically to do ~15 minutes of manual work across multiple systems to collect the relevant information.…"/>
          <p:cNvSpPr txBox="1"/>
          <p:nvPr>
            <p:ph type="body" idx="1"/>
          </p:nvPr>
        </p:nvSpPr>
        <p:spPr>
          <a:prstGeom prst="rect">
            <a:avLst/>
          </a:prstGeom>
        </p:spPr>
        <p:txBody>
          <a:bodyPr/>
          <a:lstStyle/>
          <a:p>
            <a:pPr/>
            <a:r>
              <a:t>In 2019 wrote a VPN Tool in Python/Django to automate work that previously, for </a:t>
            </a:r>
            <a:r>
              <a:t>each</a:t>
            </a:r>
            <a:r>
              <a:t> request, required interrupting me specifically to do ~15 minutes of manual work across multiple systems to collect the relevant information.</a:t>
            </a:r>
          </a:p>
          <a:p>
            <a:pPr/>
            <a:r>
              <a:t>Now each such request is reduced to ~10 seconds (mostly due to navigation to the webpage) AND, most importantly, does not require me and can be performed by anyone.</a:t>
            </a:r>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40" name="pasted-movie.png" descr="pasted-movie.png"/>
          <p:cNvPicPr>
            <a:picLocks noChangeAspect="1"/>
          </p:cNvPicPr>
          <p:nvPr/>
        </p:nvPicPr>
        <p:blipFill>
          <a:blip r:embed="rId2">
            <a:extLst/>
          </a:blip>
          <a:stretch>
            <a:fillRect/>
          </a:stretch>
        </p:blipFill>
        <p:spPr>
          <a:xfrm>
            <a:off x="3886200" y="1784350"/>
            <a:ext cx="16611600" cy="10147300"/>
          </a:xfrm>
          <a:prstGeom prst="rect">
            <a:avLst/>
          </a:prstGeom>
          <a:ln w="12700">
            <a:miter lim="400000"/>
          </a:ln>
        </p:spPr>
      </p:pic>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2" name="Challenges Faced and Lessons Learned"/>
          <p:cNvSpPr txBox="1"/>
          <p:nvPr>
            <p:ph type="title"/>
          </p:nvPr>
        </p:nvSpPr>
        <p:spPr>
          <a:prstGeom prst="rect">
            <a:avLst/>
          </a:prstGeom>
        </p:spPr>
        <p:txBody>
          <a:bodyPr/>
          <a:lstStyle/>
          <a:p>
            <a:pPr/>
            <a:r>
              <a:t>Challenges Faced and Lessons Learned</a:t>
            </a:r>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4" name="Challenges/Lessons"/>
          <p:cNvSpPr txBox="1"/>
          <p:nvPr>
            <p:ph type="title"/>
          </p:nvPr>
        </p:nvSpPr>
        <p:spPr>
          <a:prstGeom prst="rect">
            <a:avLst/>
          </a:prstGeom>
        </p:spPr>
        <p:txBody>
          <a:bodyPr/>
          <a:lstStyle/>
          <a:p>
            <a:pPr/>
            <a:r>
              <a:t>Challenges/Lessons</a:t>
            </a:r>
          </a:p>
        </p:txBody>
      </p:sp>
      <p:sp>
        <p:nvSpPr>
          <p:cNvPr id="845" name="Operational work vs. “Makers hours”…"/>
          <p:cNvSpPr txBox="1"/>
          <p:nvPr>
            <p:ph type="body" idx="1"/>
          </p:nvPr>
        </p:nvSpPr>
        <p:spPr>
          <a:prstGeom prst="rect">
            <a:avLst/>
          </a:prstGeom>
        </p:spPr>
        <p:txBody>
          <a:bodyPr/>
          <a:lstStyle/>
          <a:p>
            <a:pPr/>
            <a:r>
              <a:t>Operational work vs. “Makers hours”</a:t>
            </a:r>
          </a:p>
          <a:p>
            <a:pPr/>
            <a:r>
              <a:t>Subverting DevOps workflows/processes</a:t>
            </a:r>
          </a:p>
          <a:p>
            <a:pPr/>
            <a:r>
              <a:t>Do we hire network engineers that we teach programming or hire programmers that we teach networking?</a:t>
            </a:r>
          </a:p>
        </p:txBody>
      </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9" name="Future Plans / Opportunities to Explore"/>
          <p:cNvSpPr txBox="1"/>
          <p:nvPr>
            <p:ph type="title"/>
          </p:nvPr>
        </p:nvSpPr>
        <p:spPr>
          <a:prstGeom prst="rect">
            <a:avLst/>
          </a:prstGeom>
        </p:spPr>
        <p:txBody>
          <a:bodyPr/>
          <a:lstStyle/>
          <a:p>
            <a:pPr/>
            <a:r>
              <a:t>Future Plans / Opportunities to Explore</a:t>
            </a:r>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3" name="Future Plans /Opportunities to Explore"/>
          <p:cNvSpPr txBox="1"/>
          <p:nvPr>
            <p:ph type="title"/>
          </p:nvPr>
        </p:nvSpPr>
        <p:spPr>
          <a:prstGeom prst="rect">
            <a:avLst/>
          </a:prstGeom>
        </p:spPr>
        <p:txBody>
          <a:bodyPr/>
          <a:lstStyle/>
          <a:p>
            <a:pPr/>
            <a:r>
              <a:t>Future Plans /Opportunities to Explore</a:t>
            </a:r>
          </a:p>
        </p:txBody>
      </p:sp>
      <p:sp>
        <p:nvSpPr>
          <p:cNvPr id="854" name="Developing network-wide automations…"/>
          <p:cNvSpPr txBox="1"/>
          <p:nvPr>
            <p:ph type="body" idx="1"/>
          </p:nvPr>
        </p:nvSpPr>
        <p:spPr>
          <a:prstGeom prst="rect">
            <a:avLst/>
          </a:prstGeom>
        </p:spPr>
        <p:txBody>
          <a:bodyPr/>
          <a:lstStyle/>
          <a:p>
            <a:pPr/>
            <a:r>
              <a:t>Developing network-wide automations</a:t>
            </a:r>
          </a:p>
          <a:p>
            <a:pPr/>
            <a:r>
              <a:t>Developing network automation that spans across AS boundaries</a:t>
            </a:r>
          </a:p>
          <a:p>
            <a:pPr/>
            <a:r>
              <a:t>Integrating network and system automations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854">
                                            <p:bg/>
                                          </p:spTgt>
                                        </p:tgtEl>
                                        <p:attrNameLst>
                                          <p:attrName>style.visibility</p:attrName>
                                        </p:attrNameLst>
                                      </p:cBhvr>
                                      <p:to>
                                        <p:strVal val="visible"/>
                                      </p:to>
                                    </p:set>
                                    <p:animEffect filter="fade" transition="in">
                                      <p:cBhvr>
                                        <p:cTn id="7" dur="250"/>
                                        <p:tgtEl>
                                          <p:spTgt spid="85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854">
                                            <p:txEl>
                                              <p:pRg st="0" end="0"/>
                                            </p:txEl>
                                          </p:spTgt>
                                        </p:tgtEl>
                                        <p:attrNameLst>
                                          <p:attrName>style.visibility</p:attrName>
                                        </p:attrNameLst>
                                      </p:cBhvr>
                                      <p:to>
                                        <p:strVal val="visible"/>
                                      </p:to>
                                    </p:set>
                                    <p:animEffect filter="fade" transition="in">
                                      <p:cBhvr>
                                        <p:cTn id="10" dur="250"/>
                                        <p:tgtEl>
                                          <p:spTgt spid="85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854">
                                            <p:txEl>
                                              <p:pRg st="1" end="1"/>
                                            </p:txEl>
                                          </p:spTgt>
                                        </p:tgtEl>
                                        <p:attrNameLst>
                                          <p:attrName>style.visibility</p:attrName>
                                        </p:attrNameLst>
                                      </p:cBhvr>
                                      <p:to>
                                        <p:strVal val="visible"/>
                                      </p:to>
                                    </p:set>
                                    <p:animEffect filter="fade" transition="in">
                                      <p:cBhvr>
                                        <p:cTn id="15" dur="250"/>
                                        <p:tgtEl>
                                          <p:spTgt spid="85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854">
                                            <p:txEl>
                                              <p:pRg st="2" end="2"/>
                                            </p:txEl>
                                          </p:spTgt>
                                        </p:tgtEl>
                                        <p:attrNameLst>
                                          <p:attrName>style.visibility</p:attrName>
                                        </p:attrNameLst>
                                      </p:cBhvr>
                                      <p:to>
                                        <p:strVal val="visible"/>
                                      </p:to>
                                    </p:set>
                                    <p:animEffect filter="fade" transition="in">
                                      <p:cBhvr>
                                        <p:cTn id="20" dur="250"/>
                                        <p:tgtEl>
                                          <p:spTgt spid="85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54" grpId="1"/>
    </p:bldLst>
  </p:timing>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8" name="Resources"/>
          <p:cNvSpPr txBox="1"/>
          <p:nvPr>
            <p:ph type="title"/>
          </p:nvPr>
        </p:nvSpPr>
        <p:spPr>
          <a:prstGeom prst="rect">
            <a:avLst/>
          </a:prstGeom>
        </p:spPr>
        <p:txBody>
          <a:bodyPr/>
          <a:lstStyle/>
          <a:p>
            <a:pPr/>
            <a:r>
              <a:t>Resources</a:t>
            </a:r>
          </a:p>
        </p:txBody>
      </p:sp>
      <p:sp>
        <p:nvSpPr>
          <p:cNvPr id="859" name="Internet2 Network Automation SIG…"/>
          <p:cNvSpPr txBox="1"/>
          <p:nvPr>
            <p:ph type="body" idx="1"/>
          </p:nvPr>
        </p:nvSpPr>
        <p:spPr>
          <a:xfrm>
            <a:off x="2667000" y="3534921"/>
            <a:ext cx="19050000" cy="8590360"/>
          </a:xfrm>
          <a:prstGeom prst="rect">
            <a:avLst/>
          </a:prstGeom>
        </p:spPr>
        <p:txBody>
          <a:bodyPr/>
          <a:lstStyle/>
          <a:p>
            <a:pPr marL="1118291" indent="-775391">
              <a:spcBef>
                <a:spcPts val="3200"/>
              </a:spcBef>
            </a:pPr>
            <a:r>
              <a:t>Internet2 Network Automation SIG</a:t>
            </a:r>
          </a:p>
          <a:p>
            <a:pPr lvl="1" marL="1643224" indent="-775391">
              <a:spcBef>
                <a:spcPts val="3200"/>
              </a:spcBef>
            </a:pPr>
            <a:r>
              <a:t>I2 Slack workspace #i2-ntac-networkautomation channel (free to join for any I2 member)</a:t>
            </a:r>
          </a:p>
          <a:p>
            <a:pPr lvl="1" marL="1643224" indent="-775391">
              <a:spcBef>
                <a:spcPts val="3200"/>
              </a:spcBef>
            </a:pPr>
            <a:r>
              <a:t>Mailing list (not terribly active)</a:t>
            </a:r>
          </a:p>
          <a:p>
            <a:pPr lvl="1" marL="1643224" indent="-775391">
              <a:spcBef>
                <a:spcPts val="3200"/>
              </a:spcBef>
            </a:pPr>
            <a:r>
              <a:t>Zoom meetings where we discuss issues</a:t>
            </a:r>
          </a:p>
          <a:p>
            <a:pPr lvl="2" marL="2151223" indent="-775391">
              <a:spcBef>
                <a:spcPts val="3200"/>
              </a:spcBef>
            </a:pPr>
            <a:r>
              <a:t>every 1st Thu. of the month @ 3:PM Eastern</a:t>
            </a:r>
          </a:p>
          <a:p>
            <a:pPr lvl="2" marL="2151223" indent="-775391">
              <a:spcBef>
                <a:spcPts val="3200"/>
              </a:spcBef>
            </a:pPr>
            <a:r>
              <a:t>every 3rd Tue. of the month @ 11:AM Eastern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Makers Hours”"/>
          <p:cNvSpPr txBox="1"/>
          <p:nvPr>
            <p:ph type="title"/>
          </p:nvPr>
        </p:nvSpPr>
        <p:spPr>
          <a:prstGeom prst="rect">
            <a:avLst/>
          </a:prstGeom>
        </p:spPr>
        <p:txBody>
          <a:bodyPr/>
          <a:lstStyle/>
          <a:p>
            <a:pPr/>
            <a:r>
              <a:t>“Makers Hours”</a:t>
            </a:r>
          </a:p>
        </p:txBody>
      </p:sp>
      <p:sp>
        <p:nvSpPr>
          <p:cNvPr id="204" name="Key Takeaways"/>
          <p:cNvSpPr txBox="1"/>
          <p:nvPr/>
        </p:nvSpPr>
        <p:spPr>
          <a:xfrm>
            <a:off x="4566046" y="214312"/>
            <a:ext cx="15251908" cy="294679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9800"/>
            </a:lvl1pPr>
          </a:lstStyle>
          <a:p>
            <a:pPr/>
            <a:r>
              <a:t>Key Takeaways</a:t>
            </a: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3" name="Resources"/>
          <p:cNvSpPr txBox="1"/>
          <p:nvPr>
            <p:ph type="title"/>
          </p:nvPr>
        </p:nvSpPr>
        <p:spPr>
          <a:prstGeom prst="rect">
            <a:avLst/>
          </a:prstGeom>
        </p:spPr>
        <p:txBody>
          <a:bodyPr/>
          <a:lstStyle/>
          <a:p>
            <a:pPr/>
            <a:r>
              <a:t>Resources</a:t>
            </a:r>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5" name="Resources"/>
          <p:cNvSpPr txBox="1"/>
          <p:nvPr>
            <p:ph type="title"/>
          </p:nvPr>
        </p:nvSpPr>
        <p:spPr>
          <a:prstGeom prst="rect">
            <a:avLst/>
          </a:prstGeom>
        </p:spPr>
        <p:txBody>
          <a:bodyPr/>
          <a:lstStyle/>
          <a:p>
            <a:pPr/>
            <a:r>
              <a:t>Resources</a:t>
            </a:r>
          </a:p>
        </p:txBody>
      </p:sp>
      <p:sp>
        <p:nvSpPr>
          <p:cNvPr id="866" name="2025 Internet2 Technology Exchange, 8-12 Dec., Denver, CO…"/>
          <p:cNvSpPr txBox="1"/>
          <p:nvPr>
            <p:ph type="body" idx="1"/>
          </p:nvPr>
        </p:nvSpPr>
        <p:spPr>
          <a:xfrm>
            <a:off x="2667000" y="3554015"/>
            <a:ext cx="19050000" cy="8590360"/>
          </a:xfrm>
          <a:prstGeom prst="rect">
            <a:avLst/>
          </a:prstGeom>
        </p:spPr>
        <p:txBody>
          <a:bodyPr/>
          <a:lstStyle/>
          <a:p>
            <a:pPr>
              <a:spcBef>
                <a:spcPts val="0"/>
              </a:spcBef>
              <a:defRPr sz="4800"/>
            </a:pPr>
            <a:r>
              <a:rPr u="sng">
                <a:hlinkClick r:id="rId3" invalidUrl="" action="" tgtFrame="" tooltip="" history="1" highlightClick="0" endSnd="0"/>
              </a:rPr>
              <a:t>2025 Internet2 Technology Exchange</a:t>
            </a:r>
            <a:r>
              <a:t>, 8-12 Dec., Denver, CO</a:t>
            </a:r>
          </a:p>
          <a:p>
            <a:pPr lvl="1">
              <a:spcBef>
                <a:spcPts val="0"/>
              </a:spcBef>
              <a:defRPr sz="4800"/>
            </a:pPr>
            <a:r>
              <a:t>Tutorials</a:t>
            </a:r>
          </a:p>
          <a:p>
            <a:pPr lvl="2">
              <a:spcBef>
                <a:spcPts val="0"/>
              </a:spcBef>
              <a:defRPr sz="4800"/>
            </a:pPr>
            <a:r>
              <a:rPr u="sng">
                <a:hlinkClick r:id="rId4" invalidUrl="" action="" tgtFrame="" tooltip="" history="1" highlightClick="0" endSnd="0"/>
              </a:rPr>
              <a:t>Implementing CI/CD Pipeline in a NetDevOps Environment</a:t>
            </a:r>
          </a:p>
          <a:p>
            <a:pPr lvl="2">
              <a:spcBef>
                <a:spcPts val="0"/>
              </a:spcBef>
              <a:defRPr sz="4800"/>
            </a:pPr>
            <a:r>
              <a:rPr u="sng">
                <a:hlinkClick r:id="rId5" invalidUrl="" action="" tgtFrame="" tooltip="" history="1" highlightClick="0" endSnd="0"/>
              </a:rPr>
              <a:t>Get Good with GitOps</a:t>
            </a:r>
          </a:p>
          <a:p>
            <a:pPr lvl="2">
              <a:spcBef>
                <a:spcPts val="0"/>
              </a:spcBef>
              <a:defRPr sz="4800"/>
            </a:pPr>
            <a:r>
              <a:rPr u="sng">
                <a:hlinkClick r:id="rId6" invalidUrl="" action="" tgtFrame="" tooltip="" history="1" highlightClick="0" endSnd="0"/>
              </a:rPr>
              <a:t>Network Troubleshooting with Generative AI</a:t>
            </a:r>
          </a:p>
          <a:p>
            <a:pPr lvl="2">
              <a:spcBef>
                <a:spcPts val="0"/>
              </a:spcBef>
              <a:defRPr sz="4800"/>
            </a:pPr>
            <a:r>
              <a:rPr u="sng">
                <a:hlinkClick r:id="rId7" invalidUrl="" action="" tgtFrame="" tooltip="" history="1" highlightClick="0" endSnd="0"/>
              </a:rPr>
              <a:t>Gemini Code Assist Essentials</a:t>
            </a:r>
          </a:p>
          <a:p>
            <a:pPr lvl="1">
              <a:spcBef>
                <a:spcPts val="0"/>
              </a:spcBef>
              <a:defRPr sz="4800"/>
            </a:pPr>
            <a:r>
              <a:t>Various sessions in the Advanced Networking track</a:t>
            </a:r>
          </a:p>
          <a:p>
            <a:pPr lvl="1">
              <a:spcBef>
                <a:spcPts val="0"/>
              </a:spcBef>
              <a:defRPr sz="4800"/>
            </a:pPr>
            <a:r>
              <a:t>NetGurus</a:t>
            </a:r>
          </a:p>
          <a:p>
            <a:pPr>
              <a:spcBef>
                <a:spcPts val="0"/>
              </a:spcBef>
              <a:defRPr sz="4800"/>
            </a:pPr>
            <a:r>
              <a:rPr u="sng">
                <a:hlinkClick r:id="rId8" invalidUrl="" action="" tgtFrame="" tooltip="" history="1" highlightClick="0" endSnd="0"/>
              </a:rPr>
              <a:t>Higher Education NetComm Workshop</a:t>
            </a:r>
            <a:r>
              <a:t>, 27 Oct., (Monday before EDUCAUSE in Nashville, TN), hybrid (in-person/virtual)</a:t>
            </a:r>
          </a:p>
        </p:txBody>
      </p:sp>
      <p:sp>
        <p:nvSpPr>
          <p:cNvPr id="867" name="FREE"/>
          <p:cNvSpPr txBox="1"/>
          <p:nvPr/>
        </p:nvSpPr>
        <p:spPr>
          <a:xfrm rot="18900000">
            <a:off x="19631165" y="10714626"/>
            <a:ext cx="2039621" cy="91757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5000"/>
            </a:lvl1pPr>
          </a:lstStyle>
          <a:p>
            <a:pPr/>
            <a:r>
              <a:t>FREE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866">
                                            <p:bg/>
                                          </p:spTgt>
                                        </p:tgtEl>
                                        <p:attrNameLst>
                                          <p:attrName>style.visibility</p:attrName>
                                        </p:attrNameLst>
                                      </p:cBhvr>
                                      <p:to>
                                        <p:strVal val="visible"/>
                                      </p:to>
                                    </p:set>
                                    <p:animEffect filter="fade" transition="in">
                                      <p:cBhvr>
                                        <p:cTn id="7" dur="250"/>
                                        <p:tgtEl>
                                          <p:spTgt spid="86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866">
                                            <p:txEl>
                                              <p:pRg st="0" end="0"/>
                                            </p:txEl>
                                          </p:spTgt>
                                        </p:tgtEl>
                                        <p:attrNameLst>
                                          <p:attrName>style.visibility</p:attrName>
                                        </p:attrNameLst>
                                      </p:cBhvr>
                                      <p:to>
                                        <p:strVal val="visible"/>
                                      </p:to>
                                    </p:set>
                                    <p:animEffect filter="fade" transition="in">
                                      <p:cBhvr>
                                        <p:cTn id="10" dur="250"/>
                                        <p:tgtEl>
                                          <p:spTgt spid="866">
                                            <p:txEl>
                                              <p:pRg st="0" end="0"/>
                                            </p:txEl>
                                          </p:spTgt>
                                        </p:tgtEl>
                                      </p:cBhvr>
                                    </p:animEffect>
                                  </p:childTnLst>
                                </p:cTn>
                              </p:par>
                            </p:childTnLst>
                          </p:cTn>
                        </p:par>
                        <p:par>
                          <p:cTn id="11" fill="hold">
                            <p:stCondLst>
                              <p:cond delay="250"/>
                            </p:stCondLst>
                            <p:childTnLst>
                              <p:par>
                                <p:cTn id="12" presetClass="entr" nodeType="afterEffect" presetID="10" grpId="1" fill="hold">
                                  <p:stCondLst>
                                    <p:cond delay="0"/>
                                  </p:stCondLst>
                                  <p:iterate type="el" backwards="0">
                                    <p:tmAbs val="0"/>
                                  </p:iterate>
                                  <p:childTnLst>
                                    <p:set>
                                      <p:cBhvr>
                                        <p:cTn id="13" fill="hold"/>
                                        <p:tgtEl>
                                          <p:spTgt spid="866">
                                            <p:txEl>
                                              <p:pRg st="1" end="1"/>
                                            </p:txEl>
                                          </p:spTgt>
                                        </p:tgtEl>
                                        <p:attrNameLst>
                                          <p:attrName>style.visibility</p:attrName>
                                        </p:attrNameLst>
                                      </p:cBhvr>
                                      <p:to>
                                        <p:strVal val="visible"/>
                                      </p:to>
                                    </p:set>
                                    <p:animEffect filter="fade" transition="in">
                                      <p:cBhvr>
                                        <p:cTn id="14" dur="250"/>
                                        <p:tgtEl>
                                          <p:spTgt spid="866">
                                            <p:txEl>
                                              <p:pRg st="1" end="1"/>
                                            </p:txEl>
                                          </p:spTgt>
                                        </p:tgtEl>
                                      </p:cBhvr>
                                    </p:animEffect>
                                  </p:childTnLst>
                                </p:cTn>
                              </p:par>
                            </p:childTnLst>
                          </p:cTn>
                        </p:par>
                        <p:par>
                          <p:cTn id="15" fill="hold">
                            <p:stCondLst>
                              <p:cond delay="500"/>
                            </p:stCondLst>
                            <p:childTnLst>
                              <p:par>
                                <p:cTn id="16" presetClass="entr" nodeType="afterEffect" presetID="10" grpId="1" fill="hold">
                                  <p:stCondLst>
                                    <p:cond delay="0"/>
                                  </p:stCondLst>
                                  <p:iterate type="el" backwards="0">
                                    <p:tmAbs val="0"/>
                                  </p:iterate>
                                  <p:childTnLst>
                                    <p:set>
                                      <p:cBhvr>
                                        <p:cTn id="17" fill="hold"/>
                                        <p:tgtEl>
                                          <p:spTgt spid="866">
                                            <p:txEl>
                                              <p:pRg st="2" end="2"/>
                                            </p:txEl>
                                          </p:spTgt>
                                        </p:tgtEl>
                                        <p:attrNameLst>
                                          <p:attrName>style.visibility</p:attrName>
                                        </p:attrNameLst>
                                      </p:cBhvr>
                                      <p:to>
                                        <p:strVal val="visible"/>
                                      </p:to>
                                    </p:set>
                                    <p:animEffect filter="fade" transition="in">
                                      <p:cBhvr>
                                        <p:cTn id="18" dur="250"/>
                                        <p:tgtEl>
                                          <p:spTgt spid="866">
                                            <p:txEl>
                                              <p:pRg st="2" end="2"/>
                                            </p:txEl>
                                          </p:spTgt>
                                        </p:tgtEl>
                                      </p:cBhvr>
                                    </p:animEffect>
                                  </p:childTnLst>
                                </p:cTn>
                              </p:par>
                            </p:childTnLst>
                          </p:cTn>
                        </p:par>
                        <p:par>
                          <p:cTn id="19" fill="hold">
                            <p:stCondLst>
                              <p:cond delay="750"/>
                            </p:stCondLst>
                            <p:childTnLst>
                              <p:par>
                                <p:cTn id="20" presetClass="entr" nodeType="afterEffect" presetID="10" grpId="1" fill="hold">
                                  <p:stCondLst>
                                    <p:cond delay="0"/>
                                  </p:stCondLst>
                                  <p:iterate type="el" backwards="0">
                                    <p:tmAbs val="0"/>
                                  </p:iterate>
                                  <p:childTnLst>
                                    <p:set>
                                      <p:cBhvr>
                                        <p:cTn id="21" fill="hold"/>
                                        <p:tgtEl>
                                          <p:spTgt spid="866">
                                            <p:txEl>
                                              <p:pRg st="3" end="3"/>
                                            </p:txEl>
                                          </p:spTgt>
                                        </p:tgtEl>
                                        <p:attrNameLst>
                                          <p:attrName>style.visibility</p:attrName>
                                        </p:attrNameLst>
                                      </p:cBhvr>
                                      <p:to>
                                        <p:strVal val="visible"/>
                                      </p:to>
                                    </p:set>
                                    <p:animEffect filter="fade" transition="in">
                                      <p:cBhvr>
                                        <p:cTn id="22" dur="250"/>
                                        <p:tgtEl>
                                          <p:spTgt spid="866">
                                            <p:txEl>
                                              <p:pRg st="3" end="3"/>
                                            </p:txEl>
                                          </p:spTgt>
                                        </p:tgtEl>
                                      </p:cBhvr>
                                    </p:animEffect>
                                  </p:childTnLst>
                                </p:cTn>
                              </p:par>
                            </p:childTnLst>
                          </p:cTn>
                        </p:par>
                        <p:par>
                          <p:cTn id="23" fill="hold">
                            <p:stCondLst>
                              <p:cond delay="1000"/>
                            </p:stCondLst>
                            <p:childTnLst>
                              <p:par>
                                <p:cTn id="24" presetClass="entr" nodeType="afterEffect" presetID="10" grpId="1" fill="hold">
                                  <p:stCondLst>
                                    <p:cond delay="0"/>
                                  </p:stCondLst>
                                  <p:iterate type="el" backwards="0">
                                    <p:tmAbs val="0"/>
                                  </p:iterate>
                                  <p:childTnLst>
                                    <p:set>
                                      <p:cBhvr>
                                        <p:cTn id="25" fill="hold"/>
                                        <p:tgtEl>
                                          <p:spTgt spid="866">
                                            <p:txEl>
                                              <p:pRg st="4" end="4"/>
                                            </p:txEl>
                                          </p:spTgt>
                                        </p:tgtEl>
                                        <p:attrNameLst>
                                          <p:attrName>style.visibility</p:attrName>
                                        </p:attrNameLst>
                                      </p:cBhvr>
                                      <p:to>
                                        <p:strVal val="visible"/>
                                      </p:to>
                                    </p:set>
                                    <p:animEffect filter="fade" transition="in">
                                      <p:cBhvr>
                                        <p:cTn id="26" dur="250"/>
                                        <p:tgtEl>
                                          <p:spTgt spid="866">
                                            <p:txEl>
                                              <p:pRg st="4" end="4"/>
                                            </p:txEl>
                                          </p:spTgt>
                                        </p:tgtEl>
                                      </p:cBhvr>
                                    </p:animEffect>
                                  </p:childTnLst>
                                </p:cTn>
                              </p:par>
                            </p:childTnLst>
                          </p:cTn>
                        </p:par>
                        <p:par>
                          <p:cTn id="27" fill="hold">
                            <p:stCondLst>
                              <p:cond delay="1250"/>
                            </p:stCondLst>
                            <p:childTnLst>
                              <p:par>
                                <p:cTn id="28" presetClass="entr" nodeType="afterEffect" presetID="10" grpId="1" fill="hold">
                                  <p:stCondLst>
                                    <p:cond delay="0"/>
                                  </p:stCondLst>
                                  <p:iterate type="el" backwards="0">
                                    <p:tmAbs val="0"/>
                                  </p:iterate>
                                  <p:childTnLst>
                                    <p:set>
                                      <p:cBhvr>
                                        <p:cTn id="29" fill="hold"/>
                                        <p:tgtEl>
                                          <p:spTgt spid="866">
                                            <p:txEl>
                                              <p:pRg st="5" end="5"/>
                                            </p:txEl>
                                          </p:spTgt>
                                        </p:tgtEl>
                                        <p:attrNameLst>
                                          <p:attrName>style.visibility</p:attrName>
                                        </p:attrNameLst>
                                      </p:cBhvr>
                                      <p:to>
                                        <p:strVal val="visible"/>
                                      </p:to>
                                    </p:set>
                                    <p:animEffect filter="fade" transition="in">
                                      <p:cBhvr>
                                        <p:cTn id="30" dur="250"/>
                                        <p:tgtEl>
                                          <p:spTgt spid="866">
                                            <p:txEl>
                                              <p:pRg st="5" end="5"/>
                                            </p:txEl>
                                          </p:spTgt>
                                        </p:tgtEl>
                                      </p:cBhvr>
                                    </p:animEffect>
                                  </p:childTnLst>
                                </p:cTn>
                              </p:par>
                            </p:childTnLst>
                          </p:cTn>
                        </p:par>
                        <p:par>
                          <p:cTn id="31" fill="hold">
                            <p:stCondLst>
                              <p:cond delay="1500"/>
                            </p:stCondLst>
                            <p:childTnLst>
                              <p:par>
                                <p:cTn id="32" presetClass="entr" nodeType="afterEffect" presetID="10" grpId="1" fill="hold">
                                  <p:stCondLst>
                                    <p:cond delay="0"/>
                                  </p:stCondLst>
                                  <p:iterate type="el" backwards="0">
                                    <p:tmAbs val="0"/>
                                  </p:iterate>
                                  <p:childTnLst>
                                    <p:set>
                                      <p:cBhvr>
                                        <p:cTn id="33" fill="hold"/>
                                        <p:tgtEl>
                                          <p:spTgt spid="866">
                                            <p:txEl>
                                              <p:pRg st="6" end="6"/>
                                            </p:txEl>
                                          </p:spTgt>
                                        </p:tgtEl>
                                        <p:attrNameLst>
                                          <p:attrName>style.visibility</p:attrName>
                                        </p:attrNameLst>
                                      </p:cBhvr>
                                      <p:to>
                                        <p:strVal val="visible"/>
                                      </p:to>
                                    </p:set>
                                    <p:animEffect filter="fade" transition="in">
                                      <p:cBhvr>
                                        <p:cTn id="34" dur="250"/>
                                        <p:tgtEl>
                                          <p:spTgt spid="866">
                                            <p:txEl>
                                              <p:pRg st="6" end="6"/>
                                            </p:txEl>
                                          </p:spTgt>
                                        </p:tgtEl>
                                      </p:cBhvr>
                                    </p:animEffect>
                                  </p:childTnLst>
                                </p:cTn>
                              </p:par>
                            </p:childTnLst>
                          </p:cTn>
                        </p:par>
                        <p:par>
                          <p:cTn id="35" fill="hold">
                            <p:stCondLst>
                              <p:cond delay="1750"/>
                            </p:stCondLst>
                            <p:childTnLst>
                              <p:par>
                                <p:cTn id="36" presetClass="entr" nodeType="afterEffect" presetID="10" grpId="1" fill="hold">
                                  <p:stCondLst>
                                    <p:cond delay="0"/>
                                  </p:stCondLst>
                                  <p:iterate type="el" backwards="0">
                                    <p:tmAbs val="0"/>
                                  </p:iterate>
                                  <p:childTnLst>
                                    <p:set>
                                      <p:cBhvr>
                                        <p:cTn id="37" fill="hold"/>
                                        <p:tgtEl>
                                          <p:spTgt spid="866">
                                            <p:txEl>
                                              <p:pRg st="7" end="7"/>
                                            </p:txEl>
                                          </p:spTgt>
                                        </p:tgtEl>
                                        <p:attrNameLst>
                                          <p:attrName>style.visibility</p:attrName>
                                        </p:attrNameLst>
                                      </p:cBhvr>
                                      <p:to>
                                        <p:strVal val="visible"/>
                                      </p:to>
                                    </p:set>
                                    <p:animEffect filter="fade" transition="in">
                                      <p:cBhvr>
                                        <p:cTn id="38" dur="250"/>
                                        <p:tgtEl>
                                          <p:spTgt spid="86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10" grpId="1" fill="hold">
                                  <p:stCondLst>
                                    <p:cond delay="0"/>
                                  </p:stCondLst>
                                  <p:iterate type="el" backwards="0">
                                    <p:tmAbs val="0"/>
                                  </p:iterate>
                                  <p:childTnLst>
                                    <p:set>
                                      <p:cBhvr>
                                        <p:cTn id="42" fill="hold"/>
                                        <p:tgtEl>
                                          <p:spTgt spid="866">
                                            <p:txEl>
                                              <p:pRg st="8" end="8"/>
                                            </p:txEl>
                                          </p:spTgt>
                                        </p:tgtEl>
                                        <p:attrNameLst>
                                          <p:attrName>style.visibility</p:attrName>
                                        </p:attrNameLst>
                                      </p:cBhvr>
                                      <p:to>
                                        <p:strVal val="visible"/>
                                      </p:to>
                                    </p:set>
                                    <p:animEffect filter="fade" transition="in">
                                      <p:cBhvr>
                                        <p:cTn id="43" dur="250"/>
                                        <p:tgtEl>
                                          <p:spTgt spid="866">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1" presetID="2" grpId="2" fill="hold">
                                  <p:stCondLst>
                                    <p:cond delay="0"/>
                                  </p:stCondLst>
                                  <p:iterate type="el" backwards="0">
                                    <p:tmAbs val="0"/>
                                  </p:iterate>
                                  <p:childTnLst>
                                    <p:set>
                                      <p:cBhvr>
                                        <p:cTn id="47" fill="hold"/>
                                        <p:tgtEl>
                                          <p:spTgt spid="867"/>
                                        </p:tgtEl>
                                        <p:attrNameLst>
                                          <p:attrName>style.visibility</p:attrName>
                                        </p:attrNameLst>
                                      </p:cBhvr>
                                      <p:to>
                                        <p:strVal val="visible"/>
                                      </p:to>
                                    </p:set>
                                    <p:anim calcmode="lin" valueType="num">
                                      <p:cBhvr>
                                        <p:cTn id="48" dur="1500" fill="hold"/>
                                        <p:tgtEl>
                                          <p:spTgt spid="867"/>
                                        </p:tgtEl>
                                        <p:attrNameLst>
                                          <p:attrName>ppt_x</p:attrName>
                                        </p:attrNameLst>
                                      </p:cBhvr>
                                      <p:tavLst>
                                        <p:tav tm="0">
                                          <p:val>
                                            <p:strVal val="#ppt_x"/>
                                          </p:val>
                                        </p:tav>
                                        <p:tav tm="100000">
                                          <p:val>
                                            <p:strVal val="#ppt_x"/>
                                          </p:val>
                                        </p:tav>
                                      </p:tavLst>
                                    </p:anim>
                                    <p:anim calcmode="lin" valueType="num">
                                      <p:cBhvr>
                                        <p:cTn id="49" dur="1500" fill="hold"/>
                                        <p:tgtEl>
                                          <p:spTgt spid="8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66" grpId="1"/>
      <p:bldP build="whole" bldLvl="1" animBg="1" rev="0" advAuto="0" spid="867" grpId="2"/>
    </p:bldLst>
  </p:timing>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1" name="Resources"/>
          <p:cNvSpPr txBox="1"/>
          <p:nvPr>
            <p:ph type="title"/>
          </p:nvPr>
        </p:nvSpPr>
        <p:spPr>
          <a:prstGeom prst="rect">
            <a:avLst/>
          </a:prstGeom>
        </p:spPr>
        <p:txBody>
          <a:bodyPr/>
          <a:lstStyle/>
          <a:p>
            <a:pPr/>
            <a:r>
              <a:t>Resources</a:t>
            </a:r>
          </a:p>
        </p:txBody>
      </p:sp>
      <p:sp>
        <p:nvSpPr>
          <p:cNvPr id="872" name="Network Automation Forum (NAF) (website, blog)…"/>
          <p:cNvSpPr txBox="1"/>
          <p:nvPr>
            <p:ph type="body" idx="1"/>
          </p:nvPr>
        </p:nvSpPr>
        <p:spPr>
          <a:xfrm>
            <a:off x="2667000" y="3554015"/>
            <a:ext cx="19050000" cy="8590360"/>
          </a:xfrm>
          <a:prstGeom prst="rect">
            <a:avLst/>
          </a:prstGeom>
        </p:spPr>
        <p:txBody>
          <a:bodyPr/>
          <a:lstStyle/>
          <a:p>
            <a:pPr marL="1118291" indent="-775391">
              <a:spcBef>
                <a:spcPts val="0"/>
              </a:spcBef>
            </a:pPr>
            <a:r>
              <a:rPr u="sng">
                <a:hlinkClick r:id="rId3" invalidUrl="" action="" tgtFrame="" tooltip="" history="1" highlightClick="0" endSnd="0"/>
              </a:rPr>
              <a:t>Network Automation Forum (NAF)</a:t>
            </a:r>
            <a:r>
              <a:t> (website, blog)</a:t>
            </a:r>
          </a:p>
          <a:p>
            <a:pPr lvl="1" marL="1643224" indent="-775391">
              <a:spcBef>
                <a:spcPts val="0"/>
              </a:spcBef>
            </a:pPr>
            <a:r>
              <a:t>NAF Slack workspace (</a:t>
            </a:r>
            <a:r>
              <a:rPr u="sng">
                <a:hlinkClick r:id="rId4" invalidUrl="" action="" tgtFrame="" tooltip="" history="1" highlightClick="0" endSnd="0"/>
              </a:rPr>
              <a:t>to join</a:t>
            </a:r>
            <a:r>
              <a:t>)</a:t>
            </a:r>
          </a:p>
          <a:p>
            <a:pPr lvl="1" marL="1643224" indent="-775391">
              <a:spcBef>
                <a:spcPts val="0"/>
              </a:spcBef>
            </a:pPr>
            <a:r>
              <a:rPr u="sng">
                <a:hlinkClick r:id="rId5" invalidUrl="" action="" tgtFrame="" tooltip="" history="1" highlightClick="0" endSnd="0"/>
              </a:rPr>
              <a:t>AutoCon 4</a:t>
            </a:r>
            <a:r>
              <a:t>, 17-21 Nov., Austin, TX</a:t>
            </a:r>
          </a:p>
          <a:p>
            <a:pPr lvl="1" marL="1643224" indent="-775391">
              <a:spcBef>
                <a:spcPts val="0"/>
              </a:spcBef>
            </a:pPr>
            <a:r>
              <a:t>AutoCon 5, Spring 2026, Europe</a:t>
            </a:r>
          </a:p>
          <a:p>
            <a:pPr marL="1118291" indent="-775391">
              <a:spcBef>
                <a:spcPts val="0"/>
              </a:spcBef>
            </a:pPr>
            <a:r>
              <a:rPr u="sng">
                <a:hlinkClick r:id="rId6" invalidUrl="" action="" tgtFrame="" tooltip="" history="1" highlightClick="0" endSnd="0"/>
              </a:rPr>
              <a:t>Packet Pushers</a:t>
            </a:r>
            <a:r>
              <a:t> (website, blog)</a:t>
            </a:r>
          </a:p>
          <a:p>
            <a:pPr lvl="1" marL="1643224" indent="-775391">
              <a:spcBef>
                <a:spcPts val="0"/>
              </a:spcBef>
            </a:pPr>
            <a:r>
              <a:rPr u="sng">
                <a:hlinkClick r:id="rId7" invalidUrl="" action="" tgtFrame="" tooltip="" history="1" highlightClick="0" endSnd="0"/>
              </a:rPr>
              <a:t>PP Slack workspace</a:t>
            </a:r>
            <a:r>
              <a:t> (</a:t>
            </a:r>
            <a:r>
              <a:rPr u="sng">
                <a:hlinkClick r:id="rId8" invalidUrl="" action="" tgtFrame="" tooltip="" history="1" highlightClick="0" endSnd="0"/>
              </a:rPr>
              <a:t>to join</a:t>
            </a:r>
            <a:r>
              <a:t>)</a:t>
            </a:r>
          </a:p>
          <a:p>
            <a:pPr lvl="1" marL="1643224" indent="-775391">
              <a:spcBef>
                <a:spcPts val="0"/>
              </a:spcBef>
            </a:pPr>
            <a:r>
              <a:rPr u="sng">
                <a:hlinkClick r:id="rId9" invalidUrl="" action="" tgtFrame="" tooltip="" history="1" highlightClick="0" endSnd="0"/>
              </a:rPr>
              <a:t>Podcasts</a:t>
            </a:r>
            <a:r>
              <a:t>, including “Network Automation Nerds” with Eric Chou</a:t>
            </a:r>
          </a:p>
          <a:p>
            <a:pPr marL="1118291" indent="-775391">
              <a:spcBef>
                <a:spcPts val="0"/>
              </a:spcBef>
            </a:pPr>
            <a:r>
              <a:t>NtC’s “</a:t>
            </a:r>
            <a:r>
              <a:rPr u="sng">
                <a:hlinkClick r:id="rId10" invalidUrl="" action="" tgtFrame="" tooltip="" history="1" highlightClick="0" endSnd="0"/>
              </a:rPr>
              <a:t>Awesome Network Automation</a:t>
            </a:r>
            <a:r>
              <a:t>” GitHub repo</a:t>
            </a:r>
          </a:p>
        </p:txBody>
      </p:sp>
      <p:sp>
        <p:nvSpPr>
          <p:cNvPr id="873" name="ALL FREE!*"/>
          <p:cNvSpPr txBox="1"/>
          <p:nvPr/>
        </p:nvSpPr>
        <p:spPr>
          <a:xfrm rot="18900000">
            <a:off x="19294228" y="7220286"/>
            <a:ext cx="4279266" cy="91757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5000"/>
            </a:lvl1pPr>
          </a:lstStyle>
          <a:p>
            <a:pPr/>
            <a:r>
              <a:t>ALL FREE!*</a:t>
            </a:r>
          </a:p>
        </p:txBody>
      </p:sp>
      <p:sp>
        <p:nvSpPr>
          <p:cNvPr id="874" name="* Ok not AutoCon"/>
          <p:cNvSpPr txBox="1"/>
          <p:nvPr/>
        </p:nvSpPr>
        <p:spPr>
          <a:xfrm>
            <a:off x="17910510" y="12537281"/>
            <a:ext cx="6091962" cy="968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 Ok not AutoCon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873"/>
                                        </p:tgtEl>
                                        <p:attrNameLst>
                                          <p:attrName>style.visibility</p:attrName>
                                        </p:attrNameLst>
                                      </p:cBhvr>
                                      <p:to>
                                        <p:strVal val="visible"/>
                                      </p:to>
                                    </p:set>
                                    <p:anim calcmode="lin" valueType="num">
                                      <p:cBhvr>
                                        <p:cTn id="7" dur="1500" fill="hold"/>
                                        <p:tgtEl>
                                          <p:spTgt spid="873"/>
                                        </p:tgtEl>
                                        <p:attrNameLst>
                                          <p:attrName>ppt_x</p:attrName>
                                        </p:attrNameLst>
                                      </p:cBhvr>
                                      <p:tavLst>
                                        <p:tav tm="0">
                                          <p:val>
                                            <p:strVal val="#ppt_x"/>
                                          </p:val>
                                        </p:tav>
                                        <p:tav tm="100000">
                                          <p:val>
                                            <p:strVal val="#ppt_x"/>
                                          </p:val>
                                        </p:tav>
                                      </p:tavLst>
                                    </p:anim>
                                    <p:anim calcmode="lin" valueType="num">
                                      <p:cBhvr>
                                        <p:cTn id="8" dur="1500" fill="hold"/>
                                        <p:tgtEl>
                                          <p:spTgt spid="87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Class="entr" nodeType="afterEffect" presetID="10" grpId="2" fill="hold">
                                  <p:stCondLst>
                                    <p:cond delay="0"/>
                                  </p:stCondLst>
                                  <p:iterate type="el" backwards="0">
                                    <p:tmAbs val="0"/>
                                  </p:iterate>
                                  <p:childTnLst>
                                    <p:set>
                                      <p:cBhvr>
                                        <p:cTn id="11" fill="hold"/>
                                        <p:tgtEl>
                                          <p:spTgt spid="874"/>
                                        </p:tgtEl>
                                        <p:attrNameLst>
                                          <p:attrName>style.visibility</p:attrName>
                                        </p:attrNameLst>
                                      </p:cBhvr>
                                      <p:to>
                                        <p:strVal val="visible"/>
                                      </p:to>
                                    </p:set>
                                    <p:animEffect filter="fade" transition="in">
                                      <p:cBhvr>
                                        <p:cTn id="12" dur="1000"/>
                                        <p:tgtEl>
                                          <p:spTgt spid="8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3" grpId="1"/>
      <p:bldP build="whole" bldLvl="1" animBg="1" rev="0" advAuto="0" spid="874" grpId="2"/>
    </p:bldLst>
  </p:timing>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8" name="Thank You"/>
          <p:cNvSpPr txBox="1"/>
          <p:nvPr>
            <p:ph type="title"/>
          </p:nvPr>
        </p:nvSpPr>
        <p:spPr>
          <a:prstGeom prst="rect">
            <a:avLst/>
          </a:prstGeom>
        </p:spPr>
        <p:txBody>
          <a:bodyPr/>
          <a:lstStyle/>
          <a:p>
            <a:pPr/>
            <a:r>
              <a:t>Thank You</a:t>
            </a:r>
          </a:p>
        </p:txBody>
      </p:sp>
      <p:sp>
        <p:nvSpPr>
          <p:cNvPr id="879" name="Frank Seesink…"/>
          <p:cNvSpPr txBox="1"/>
          <p:nvPr>
            <p:ph type="body" idx="1"/>
          </p:nvPr>
        </p:nvSpPr>
        <p:spPr>
          <a:xfrm>
            <a:off x="2667000" y="3611299"/>
            <a:ext cx="19050000" cy="8590361"/>
          </a:xfrm>
          <a:prstGeom prst="rect">
            <a:avLst/>
          </a:prstGeom>
        </p:spPr>
        <p:txBody>
          <a:bodyPr anchor="b"/>
          <a:lstStyle/>
          <a:p>
            <a:pPr marL="0" indent="0" algn="ctr">
              <a:spcBef>
                <a:spcPts val="0"/>
              </a:spcBef>
              <a:buSzTx/>
              <a:buNone/>
              <a:defRPr sz="5600"/>
            </a:pPr>
          </a:p>
          <a:p>
            <a:pPr marL="0" indent="0" algn="ctr">
              <a:spcBef>
                <a:spcPts val="0"/>
              </a:spcBef>
              <a:buSzTx/>
              <a:buNone/>
              <a:defRPr sz="5600"/>
            </a:pPr>
          </a:p>
          <a:p>
            <a:pPr marL="0" indent="0" algn="ctr">
              <a:spcBef>
                <a:spcPts val="0"/>
              </a:spcBef>
              <a:buSzTx/>
              <a:buNone/>
              <a:defRPr sz="5600"/>
            </a:pPr>
            <a:r>
              <a:t>Frank Seesink</a:t>
            </a:r>
          </a:p>
          <a:p>
            <a:pPr marL="0" indent="0" algn="ctr">
              <a:spcBef>
                <a:spcPts val="0"/>
              </a:spcBef>
              <a:buSzTx/>
              <a:buNone/>
              <a:defRPr sz="5600"/>
            </a:pPr>
            <a:r>
              <a:rPr u="sng">
                <a:hlinkClick r:id="rId3" invalidUrl="" action="" tgtFrame="" tooltip="" history="1" highlightClick="0" endSnd="0"/>
              </a:rPr>
              <a:t>frank@seesink.com</a:t>
            </a:r>
          </a:p>
        </p:txBody>
      </p:sp>
      <p:grpSp>
        <p:nvGrpSpPr>
          <p:cNvPr id="882" name="Group"/>
          <p:cNvGrpSpPr/>
          <p:nvPr/>
        </p:nvGrpSpPr>
        <p:grpSpPr>
          <a:xfrm>
            <a:off x="603254" y="3817947"/>
            <a:ext cx="4502823" cy="4502824"/>
            <a:chOff x="0" y="0"/>
            <a:chExt cx="4502822" cy="4502822"/>
          </a:xfrm>
        </p:grpSpPr>
        <p:sp>
          <p:nvSpPr>
            <p:cNvPr id="880" name="Square"/>
            <p:cNvSpPr/>
            <p:nvPr/>
          </p:nvSpPr>
          <p:spPr>
            <a:xfrm>
              <a:off x="0" y="0"/>
              <a:ext cx="4502823" cy="4502823"/>
            </a:xfrm>
            <a:prstGeom prst="rect">
              <a:avLst/>
            </a:prstGeom>
            <a:solidFill>
              <a:srgbClr val="FFFFFF"/>
            </a:solid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defTabSz="584200">
                <a:defRPr sz="3600"/>
              </a:pPr>
            </a:p>
          </p:txBody>
        </p:sp>
        <p:pic>
          <p:nvPicPr>
            <p:cNvPr id="881" name="NYSERNet Connect 2025 QR code (no border).svg" descr="NYSERNet Connect 2025 QR code (no border).svg"/>
            <p:cNvPicPr>
              <a:picLocks noChangeAspect="1"/>
            </p:cNvPicPr>
            <p:nvPr/>
          </p:nvPicPr>
          <p:blipFill>
            <a:blip r:embed="rId4">
              <a:extLst/>
            </a:blip>
            <a:stretch>
              <a:fillRect/>
            </a:stretch>
          </p:blipFill>
          <p:spPr>
            <a:xfrm>
              <a:off x="225141" y="225141"/>
              <a:ext cx="4052541" cy="4052541"/>
            </a:xfrm>
            <a:prstGeom prst="rect">
              <a:avLst/>
            </a:prstGeom>
            <a:ln w="12700" cap="flat">
              <a:noFill/>
              <a:miter lim="400000"/>
            </a:ln>
            <a:effectLst/>
          </p:spPr>
        </p:pic>
      </p:grpSp>
      <p:sp>
        <p:nvSpPr>
          <p:cNvPr id="883" name="“Hallway track/chat”…"/>
          <p:cNvSpPr txBox="1"/>
          <p:nvPr/>
        </p:nvSpPr>
        <p:spPr>
          <a:xfrm>
            <a:off x="13208886" y="7136541"/>
            <a:ext cx="10568763" cy="1539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4800"/>
            </a:pPr>
            <a:r>
              <a:t>“Hallway track/chat”</a:t>
            </a:r>
          </a:p>
          <a:p>
            <a:pPr>
              <a:defRPr sz="4800"/>
            </a:pPr>
            <a:r>
              <a:rPr u="sng">
                <a:hlinkClick r:id="rId5" invalidUrl="" action="" tgtFrame="" tooltip="" history="1" highlightClick="0" endSnd="0"/>
              </a:rPr>
              <a:t>https://tlk.io/nysernetconnect2025</a:t>
            </a:r>
          </a:p>
        </p:txBody>
      </p:sp>
      <p:grpSp>
        <p:nvGrpSpPr>
          <p:cNvPr id="886" name="Group"/>
          <p:cNvGrpSpPr/>
          <p:nvPr/>
        </p:nvGrpSpPr>
        <p:grpSpPr>
          <a:xfrm>
            <a:off x="19237118" y="8677831"/>
            <a:ext cx="4445001" cy="4445001"/>
            <a:chOff x="0" y="0"/>
            <a:chExt cx="4445000" cy="4445000"/>
          </a:xfrm>
        </p:grpSpPr>
        <p:sp>
          <p:nvSpPr>
            <p:cNvPr id="884" name="Square"/>
            <p:cNvSpPr/>
            <p:nvPr/>
          </p:nvSpPr>
          <p:spPr>
            <a:xfrm>
              <a:off x="0" y="0"/>
              <a:ext cx="4445000" cy="4445000"/>
            </a:xfrm>
            <a:prstGeom prst="rect">
              <a:avLst/>
            </a:prstGeom>
            <a:solidFill>
              <a:srgbClr val="FFFFFF"/>
            </a:solid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pic>
          <p:nvPicPr>
            <p:cNvPr id="885" name="NYSERNet tlk.io.svg" descr="NYSERNet tlk.io.svg"/>
            <p:cNvPicPr>
              <a:picLocks noChangeAspect="1"/>
            </p:cNvPicPr>
            <p:nvPr/>
          </p:nvPicPr>
          <p:blipFill>
            <a:blip r:embed="rId6">
              <a:extLst/>
            </a:blip>
            <a:stretch>
              <a:fillRect/>
            </a:stretch>
          </p:blipFill>
          <p:spPr>
            <a:xfrm>
              <a:off x="0" y="0"/>
              <a:ext cx="4445000" cy="4445000"/>
            </a:xfrm>
            <a:prstGeom prst="rect">
              <a:avLst/>
            </a:prstGeom>
            <a:ln w="12700" cap="flat">
              <a:noFill/>
              <a:miter lim="400000"/>
            </a:ln>
            <a:effectLst/>
          </p:spPr>
        </p:pic>
      </p:grpSp>
      <p:sp>
        <p:nvSpPr>
          <p:cNvPr id="887" name="https://frank.seesink.com/presentations/NYSERNet-Connect-Fall2025/"/>
          <p:cNvSpPr txBox="1"/>
          <p:nvPr/>
        </p:nvSpPr>
        <p:spPr>
          <a:xfrm>
            <a:off x="281547" y="2821740"/>
            <a:ext cx="21019746" cy="841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800" u="sng">
                <a:hlinkClick r:id="rId7" invalidUrl="" action="" tgtFrame="" tooltip="" history="1" highlightClick="0" endSnd="0"/>
              </a:defRPr>
            </a:lvl1pPr>
          </a:lstStyle>
          <a:p>
            <a:pPr>
              <a:defRPr u="none"/>
            </a:pPr>
            <a:r>
              <a:rPr u="sng">
                <a:hlinkClick r:id="rId7" invalidUrl="" action="" tgtFrame="" tooltip="" history="1" highlightClick="0" endSnd="0"/>
              </a:rPr>
              <a:t>https://frank.seesink.com/presentations/NYSERNet-Connect-Fall2025/</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It’s a journey,…"/>
          <p:cNvSpPr txBox="1"/>
          <p:nvPr>
            <p:ph type="title"/>
          </p:nvPr>
        </p:nvSpPr>
        <p:spPr>
          <a:prstGeom prst="rect">
            <a:avLst/>
          </a:prstGeom>
        </p:spPr>
        <p:txBody>
          <a:bodyPr/>
          <a:lstStyle/>
          <a:p>
            <a:pPr/>
            <a:r>
              <a:t>It’s a journey,</a:t>
            </a:r>
          </a:p>
          <a:p>
            <a:pPr/>
            <a:r>
              <a:t>not a destination</a:t>
            </a:r>
          </a:p>
        </p:txBody>
      </p:sp>
      <p:sp>
        <p:nvSpPr>
          <p:cNvPr id="209" name="Key Takeaways"/>
          <p:cNvSpPr txBox="1"/>
          <p:nvPr/>
        </p:nvSpPr>
        <p:spPr>
          <a:xfrm>
            <a:off x="4566046" y="214312"/>
            <a:ext cx="15251908" cy="294679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9800"/>
            </a:lvl1pPr>
          </a:lstStyle>
          <a:p>
            <a:pPr/>
            <a:r>
              <a:t>Key Takeaways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You Cannot Automate What You Do Not Know"/>
          <p:cNvSpPr txBox="1"/>
          <p:nvPr>
            <p:ph type="title"/>
          </p:nvPr>
        </p:nvSpPr>
        <p:spPr>
          <a:prstGeom prst="rect">
            <a:avLst/>
          </a:prstGeom>
        </p:spPr>
        <p:txBody>
          <a:bodyPr/>
          <a:lstStyle/>
          <a:p>
            <a:pPr/>
            <a:r>
              <a:t>You Cannot Automate What You Do Not Know</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Just do SOMETHING"/>
          <p:cNvSpPr txBox="1"/>
          <p:nvPr>
            <p:ph type="title"/>
          </p:nvPr>
        </p:nvSpPr>
        <p:spPr>
          <a:prstGeom prst="rect">
            <a:avLst/>
          </a:prstGeom>
        </p:spPr>
        <p:txBody>
          <a:bodyPr/>
          <a:lstStyle/>
          <a:p>
            <a:pPr/>
            <a:r>
              <a:t>Just do SOMETHING</a:t>
            </a:r>
          </a:p>
        </p:txBody>
      </p:sp>
      <p:sp>
        <p:nvSpPr>
          <p:cNvPr id="218" name="Key Takeaways"/>
          <p:cNvSpPr txBox="1"/>
          <p:nvPr/>
        </p:nvSpPr>
        <p:spPr>
          <a:xfrm>
            <a:off x="4566046" y="214312"/>
            <a:ext cx="15251908" cy="294679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9800"/>
            </a:lvl1pPr>
          </a:lstStyle>
          <a:p>
            <a:pPr/>
            <a:r>
              <a:t>Key Takeaways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History of Networking…"/>
          <p:cNvSpPr txBox="1"/>
          <p:nvPr>
            <p:ph type="title"/>
          </p:nvPr>
        </p:nvSpPr>
        <p:spPr>
          <a:prstGeom prst="rect">
            <a:avLst/>
          </a:prstGeom>
        </p:spPr>
        <p:txBody>
          <a:bodyPr/>
          <a:lstStyle/>
          <a:p>
            <a:pPr/>
            <a:r>
              <a:t>History of Networking</a:t>
            </a:r>
          </a:p>
          <a:p>
            <a:pPr/>
            <a:r>
              <a:t>(abridged)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22">
                                            <p:bg/>
                                          </p:spTgt>
                                        </p:tgtEl>
                                        <p:attrNameLst>
                                          <p:attrName>style.visibility</p:attrName>
                                        </p:attrNameLst>
                                      </p:cBhvr>
                                      <p:to>
                                        <p:strVal val="visible"/>
                                      </p:to>
                                    </p:set>
                                    <p:animEffect filter="fade" transition="in">
                                      <p:cBhvr>
                                        <p:cTn id="7" dur="250"/>
                                        <p:tgtEl>
                                          <p:spTgt spid="22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22">
                                            <p:txEl>
                                              <p:pRg st="0" end="0"/>
                                            </p:txEl>
                                          </p:spTgt>
                                        </p:tgtEl>
                                        <p:attrNameLst>
                                          <p:attrName>style.visibility</p:attrName>
                                        </p:attrNameLst>
                                      </p:cBhvr>
                                      <p:to>
                                        <p:strVal val="visible"/>
                                      </p:to>
                                    </p:set>
                                    <p:animEffect filter="fade" transition="in">
                                      <p:cBhvr>
                                        <p:cTn id="10" dur="250"/>
                                        <p:tgtEl>
                                          <p:spTgt spid="2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22">
                                            <p:txEl>
                                              <p:pRg st="1" end="1"/>
                                            </p:txEl>
                                          </p:spTgt>
                                        </p:tgtEl>
                                        <p:attrNameLst>
                                          <p:attrName>style.visibility</p:attrName>
                                        </p:attrNameLst>
                                      </p:cBhvr>
                                      <p:to>
                                        <p:strVal val="visible"/>
                                      </p:to>
                                    </p:set>
                                    <p:animEffect filter="fade" transition="in">
                                      <p:cBhvr>
                                        <p:cTn id="15" dur="250"/>
                                        <p:tgtEl>
                                          <p:spTgt spid="22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2"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tory Time..."/>
          <p:cNvSpPr txBox="1"/>
          <p:nvPr>
            <p:ph type="title"/>
          </p:nvPr>
        </p:nvSpPr>
        <p:spPr>
          <a:prstGeom prst="rect">
            <a:avLst/>
          </a:prstGeom>
        </p:spPr>
        <p:txBody>
          <a:bodyPr/>
          <a:lstStyle/>
          <a:p>
            <a:pPr/>
            <a:r>
              <a:t>Story Time...</a:t>
            </a:r>
          </a:p>
        </p:txBody>
      </p:sp>
      <p:sp>
        <p:nvSpPr>
          <p:cNvPr id="227" name="In the beginning……"/>
          <p:cNvSpPr txBox="1"/>
          <p:nvPr>
            <p:ph type="body" idx="1"/>
          </p:nvPr>
        </p:nvSpPr>
        <p:spPr>
          <a:prstGeom prst="rect">
            <a:avLst/>
          </a:prstGeom>
        </p:spPr>
        <p:txBody>
          <a:bodyPr/>
          <a:lstStyle/>
          <a:p>
            <a:pPr/>
            <a:r>
              <a:t>In the beginning…</a:t>
            </a:r>
          </a:p>
          <a:p>
            <a:pPr lvl="1"/>
            <a:r>
              <a:t>Command Line Interfaces (CLIs)</a:t>
            </a:r>
          </a:p>
          <a:p>
            <a:pPr lvl="1"/>
            <a:r>
              <a:t>text configuration files (e.g., Cisco IOS), or…</a:t>
            </a:r>
          </a:p>
          <a:p>
            <a:pPr lvl="1"/>
            <a:r>
              <a:t>binary config files (e.g., Bay Networks)</a:t>
            </a:r>
          </a:p>
        </p:txBody>
      </p:sp>
      <p:sp>
        <p:nvSpPr>
          <p:cNvPr id="228" name="TL;DR"/>
          <p:cNvSpPr txBox="1"/>
          <p:nvPr/>
        </p:nvSpPr>
        <p:spPr>
          <a:xfrm>
            <a:off x="4566046" y="214312"/>
            <a:ext cx="15251908" cy="294679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9800"/>
            </a:lvl1pPr>
          </a:lstStyle>
          <a:p>
            <a:pPr/>
            <a:r>
              <a:t>TL;DR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226"/>
                                        </p:tgtEl>
                                        <p:attrNameLst>
                                          <p:attrName>style.visibility</p:attrName>
                                        </p:attrNameLst>
                                      </p:cBhvr>
                                      <p:to>
                                        <p:strVal val="hidden"/>
                                      </p:to>
                                    </p:set>
                                  </p:childTnLst>
                                </p:cTn>
                              </p:par>
                            </p:childTnLst>
                          </p:cTn>
                        </p:par>
                        <p:par>
                          <p:cTn id="7" fill="hold">
                            <p:stCondLst>
                              <p:cond delay="0"/>
                            </p:stCondLst>
                            <p:childTnLst>
                              <p:par>
                                <p:cTn id="8" presetClass="entr" nodeType="afterEffect" presetSubtype="10" presetID="19" grpId="2" fill="hold">
                                  <p:stCondLst>
                                    <p:cond delay="0"/>
                                  </p:stCondLst>
                                  <p:iterate type="el" backwards="0">
                                    <p:tmAbs val="0"/>
                                  </p:iterate>
                                  <p:childTnLst>
                                    <p:set>
                                      <p:cBhvr>
                                        <p:cTn id="9" fill="hold"/>
                                        <p:tgtEl>
                                          <p:spTgt spid="228"/>
                                        </p:tgtEl>
                                        <p:attrNameLst>
                                          <p:attrName>style.visibility</p:attrName>
                                        </p:attrNameLst>
                                      </p:cBhvr>
                                      <p:to>
                                        <p:strVal val="visible"/>
                                      </p:to>
                                    </p:set>
                                    <p:anim calcmode="lin" valueType="num">
                                      <p:cBhvr>
                                        <p:cTn id="10" dur="500" fill="hold"/>
                                        <p:tgtEl>
                                          <p:spTgt spid="228"/>
                                        </p:tgtEl>
                                        <p:attrNameLst>
                                          <p:attrName>ppt_w</p:attrName>
                                        </p:attrNameLst>
                                      </p:cBhvr>
                                      <p:tavLst>
                                        <p:tav tm="0" fmla="#ppt_w*sin(2.5*pi*$)">
                                          <p:val>
                                            <p:fltVal val="0"/>
                                          </p:val>
                                        </p:tav>
                                        <p:tav tm="100000">
                                          <p:val>
                                            <p:fltVal val="1"/>
                                          </p:val>
                                        </p:tav>
                                      </p:tavLst>
                                    </p:anim>
                                    <p:anim calcmode="lin" valueType="num">
                                      <p:cBhvr>
                                        <p:cTn id="11" dur="500" fill="hold"/>
                                        <p:tgtEl>
                                          <p:spTgt spid="228"/>
                                        </p:tgtEl>
                                        <p:attrNameLst>
                                          <p:attrName>ppt_h</p:attrName>
                                        </p:attrNameLst>
                                      </p:cBhvr>
                                      <p:tavLst>
                                        <p:tav tm="0">
                                          <p:val>
                                            <p:strVal val="#ppt_h"/>
                                          </p:val>
                                        </p:tav>
                                        <p:tav tm="100000">
                                          <p:val>
                                            <p:strVal val="#ppt_h"/>
                                          </p:val>
                                        </p:tav>
                                      </p:tavLst>
                                    </p:anim>
                                  </p:childTnLst>
                                </p:cTn>
                              </p:par>
                            </p:childTnLst>
                          </p:cTn>
                        </p:par>
                        <p:par>
                          <p:cTn id="12" fill="hold">
                            <p:stCondLst>
                              <p:cond delay="500"/>
                            </p:stCondLst>
                            <p:childTnLst>
                              <p:par>
                                <p:cTn id="13" presetClass="entr" nodeType="afterEffect" presetID="10" grpId="3" fill="hold">
                                  <p:stCondLst>
                                    <p:cond delay="0"/>
                                  </p:stCondLst>
                                  <p:iterate type="el" backwards="0">
                                    <p:tmAbs val="0"/>
                                  </p:iterate>
                                  <p:childTnLst>
                                    <p:set>
                                      <p:cBhvr>
                                        <p:cTn id="14" fill="hold"/>
                                        <p:tgtEl>
                                          <p:spTgt spid="227">
                                            <p:bg/>
                                          </p:spTgt>
                                        </p:tgtEl>
                                        <p:attrNameLst>
                                          <p:attrName>style.visibility</p:attrName>
                                        </p:attrNameLst>
                                      </p:cBhvr>
                                      <p:to>
                                        <p:strVal val="visible"/>
                                      </p:to>
                                    </p:set>
                                    <p:animEffect filter="fade" transition="in">
                                      <p:cBhvr>
                                        <p:cTn id="15" dur="250"/>
                                        <p:tgtEl>
                                          <p:spTgt spid="227">
                                            <p:bg/>
                                          </p:spTgt>
                                        </p:tgtEl>
                                      </p:cBhvr>
                                    </p:animEffect>
                                  </p:childTnLst>
                                </p:cTn>
                              </p:par>
                              <p:par>
                                <p:cTn id="16" presetClass="entr" nodeType="withEffect" presetSubtype="0" presetID="10" grpId="3" fill="hold">
                                  <p:stCondLst>
                                    <p:cond delay="0"/>
                                  </p:stCondLst>
                                  <p:iterate type="el" backwards="0">
                                    <p:tmAbs val="0"/>
                                  </p:iterate>
                                  <p:childTnLst>
                                    <p:set>
                                      <p:cBhvr>
                                        <p:cTn id="17" fill="hold"/>
                                        <p:tgtEl>
                                          <p:spTgt spid="227">
                                            <p:txEl>
                                              <p:pRg st="0" end="0"/>
                                            </p:txEl>
                                          </p:spTgt>
                                        </p:tgtEl>
                                        <p:attrNameLst>
                                          <p:attrName>style.visibility</p:attrName>
                                        </p:attrNameLst>
                                      </p:cBhvr>
                                      <p:to>
                                        <p:strVal val="visible"/>
                                      </p:to>
                                    </p:set>
                                    <p:animEffect filter="fade" transition="in">
                                      <p:cBhvr>
                                        <p:cTn id="18" dur="250"/>
                                        <p:tgtEl>
                                          <p:spTgt spid="227">
                                            <p:txEl>
                                              <p:pRg st="0" end="0"/>
                                            </p:txEl>
                                          </p:spTgt>
                                        </p:tgtEl>
                                      </p:cBhvr>
                                    </p:animEffect>
                                  </p:childTnLst>
                                </p:cTn>
                              </p:par>
                            </p:childTnLst>
                          </p:cTn>
                        </p:par>
                        <p:par>
                          <p:cTn id="19" fill="hold">
                            <p:stCondLst>
                              <p:cond delay="750"/>
                            </p:stCondLst>
                            <p:childTnLst>
                              <p:par>
                                <p:cTn id="20" presetClass="entr" nodeType="afterEffect" presetID="10" grpId="3" fill="hold">
                                  <p:stCondLst>
                                    <p:cond delay="0"/>
                                  </p:stCondLst>
                                  <p:iterate type="el" backwards="0">
                                    <p:tmAbs val="0"/>
                                  </p:iterate>
                                  <p:childTnLst>
                                    <p:set>
                                      <p:cBhvr>
                                        <p:cTn id="21" fill="hold"/>
                                        <p:tgtEl>
                                          <p:spTgt spid="227">
                                            <p:txEl>
                                              <p:pRg st="1" end="1"/>
                                            </p:txEl>
                                          </p:spTgt>
                                        </p:tgtEl>
                                        <p:attrNameLst>
                                          <p:attrName>style.visibility</p:attrName>
                                        </p:attrNameLst>
                                      </p:cBhvr>
                                      <p:to>
                                        <p:strVal val="visible"/>
                                      </p:to>
                                    </p:set>
                                    <p:animEffect filter="fade" transition="in">
                                      <p:cBhvr>
                                        <p:cTn id="22" dur="250"/>
                                        <p:tgtEl>
                                          <p:spTgt spid="2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3" fill="hold">
                                  <p:stCondLst>
                                    <p:cond delay="0"/>
                                  </p:stCondLst>
                                  <p:iterate type="el" backwards="0">
                                    <p:tmAbs val="0"/>
                                  </p:iterate>
                                  <p:childTnLst>
                                    <p:set>
                                      <p:cBhvr>
                                        <p:cTn id="26" fill="hold"/>
                                        <p:tgtEl>
                                          <p:spTgt spid="227">
                                            <p:txEl>
                                              <p:pRg st="2" end="2"/>
                                            </p:txEl>
                                          </p:spTgt>
                                        </p:tgtEl>
                                        <p:attrNameLst>
                                          <p:attrName>style.visibility</p:attrName>
                                        </p:attrNameLst>
                                      </p:cBhvr>
                                      <p:to>
                                        <p:strVal val="visible"/>
                                      </p:to>
                                    </p:set>
                                    <p:animEffect filter="fade" transition="in">
                                      <p:cBhvr>
                                        <p:cTn id="27" dur="250"/>
                                        <p:tgtEl>
                                          <p:spTgt spid="2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3" fill="hold">
                                  <p:stCondLst>
                                    <p:cond delay="0"/>
                                  </p:stCondLst>
                                  <p:iterate type="el" backwards="0">
                                    <p:tmAbs val="0"/>
                                  </p:iterate>
                                  <p:childTnLst>
                                    <p:set>
                                      <p:cBhvr>
                                        <p:cTn id="31" fill="hold"/>
                                        <p:tgtEl>
                                          <p:spTgt spid="227">
                                            <p:txEl>
                                              <p:pRg st="3" end="3"/>
                                            </p:txEl>
                                          </p:spTgt>
                                        </p:tgtEl>
                                        <p:attrNameLst>
                                          <p:attrName>style.visibility</p:attrName>
                                        </p:attrNameLst>
                                      </p:cBhvr>
                                      <p:to>
                                        <p:strVal val="visible"/>
                                      </p:to>
                                    </p:set>
                                    <p:animEffect filter="fade" transition="in">
                                      <p:cBhvr>
                                        <p:cTn id="32" dur="250"/>
                                        <p:tgtEl>
                                          <p:spTgt spid="22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6" grpId="1"/>
      <p:bldP build="p" bldLvl="5" animBg="1" rev="0" advAuto="0" spid="227" grpId="3"/>
      <p:bldP build="whole" bldLvl="1" animBg="1" rev="0" advAuto="0" spid="228"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ext Files…"/>
          <p:cNvSpPr txBox="1"/>
          <p:nvPr>
            <p:ph type="title"/>
          </p:nvPr>
        </p:nvSpPr>
        <p:spPr>
          <a:prstGeom prst="rect">
            <a:avLst/>
          </a:prstGeom>
        </p:spPr>
        <p:txBody>
          <a:bodyPr/>
          <a:lstStyle/>
          <a:p>
            <a:pPr/>
            <a:r>
              <a:t>Text Files…</a:t>
            </a:r>
          </a:p>
        </p:txBody>
      </p:sp>
      <p:sp>
        <p:nvSpPr>
          <p:cNvPr id="233" name="Advantages…"/>
          <p:cNvSpPr txBox="1"/>
          <p:nvPr>
            <p:ph type="body" idx="1"/>
          </p:nvPr>
        </p:nvSpPr>
        <p:spPr>
          <a:prstGeom prst="rect">
            <a:avLst/>
          </a:prstGeom>
        </p:spPr>
        <p:txBody>
          <a:bodyPr/>
          <a:lstStyle/>
          <a:p>
            <a:pPr>
              <a:defRPr sz="5400"/>
            </a:pPr>
            <a:r>
              <a:t>Advantages</a:t>
            </a:r>
          </a:p>
          <a:p>
            <a:pPr lvl="1">
              <a:defRPr sz="5400"/>
            </a:pPr>
            <a:r>
              <a:t>Easy to edit and backup</a:t>
            </a:r>
          </a:p>
          <a:p>
            <a:pPr lvl="1">
              <a:defRPr sz="5400"/>
            </a:pPr>
            <a:r>
              <a:t>Copy/paste to deploy new devices</a:t>
            </a:r>
          </a:p>
          <a:p>
            <a:pPr>
              <a:defRPr sz="5400"/>
            </a:pPr>
            <a:r>
              <a:t>Disadvantages</a:t>
            </a:r>
          </a:p>
          <a:p>
            <a:pPr lvl="1">
              <a:defRPr sz="5400"/>
            </a:pPr>
            <a:r>
              <a:t>Easy to make mistakes / typos</a:t>
            </a:r>
          </a:p>
          <a:p>
            <a:pPr lvl="1">
              <a:defRPr sz="5400"/>
            </a:pPr>
            <a:r>
              <a:t>Depending on NOS, commands go active immediately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33">
                                            <p:bg/>
                                          </p:spTgt>
                                        </p:tgtEl>
                                        <p:attrNameLst>
                                          <p:attrName>style.visibility</p:attrName>
                                        </p:attrNameLst>
                                      </p:cBhvr>
                                      <p:to>
                                        <p:strVal val="visible"/>
                                      </p:to>
                                    </p:set>
                                    <p:animEffect filter="fade" transition="in">
                                      <p:cBhvr>
                                        <p:cTn id="7" dur="250"/>
                                        <p:tgtEl>
                                          <p:spTgt spid="23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33">
                                            <p:txEl>
                                              <p:pRg st="0" end="0"/>
                                            </p:txEl>
                                          </p:spTgt>
                                        </p:tgtEl>
                                        <p:attrNameLst>
                                          <p:attrName>style.visibility</p:attrName>
                                        </p:attrNameLst>
                                      </p:cBhvr>
                                      <p:to>
                                        <p:strVal val="visible"/>
                                      </p:to>
                                    </p:set>
                                    <p:animEffect filter="fade" transition="in">
                                      <p:cBhvr>
                                        <p:cTn id="10" dur="250"/>
                                        <p:tgtEl>
                                          <p:spTgt spid="23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33">
                                            <p:txEl>
                                              <p:pRg st="1" end="1"/>
                                            </p:txEl>
                                          </p:spTgt>
                                        </p:tgtEl>
                                        <p:attrNameLst>
                                          <p:attrName>style.visibility</p:attrName>
                                        </p:attrNameLst>
                                      </p:cBhvr>
                                      <p:to>
                                        <p:strVal val="visible"/>
                                      </p:to>
                                    </p:set>
                                    <p:animEffect filter="fade" transition="in">
                                      <p:cBhvr>
                                        <p:cTn id="15" dur="250"/>
                                        <p:tgtEl>
                                          <p:spTgt spid="23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33">
                                            <p:txEl>
                                              <p:pRg st="2" end="2"/>
                                            </p:txEl>
                                          </p:spTgt>
                                        </p:tgtEl>
                                        <p:attrNameLst>
                                          <p:attrName>style.visibility</p:attrName>
                                        </p:attrNameLst>
                                      </p:cBhvr>
                                      <p:to>
                                        <p:strVal val="visible"/>
                                      </p:to>
                                    </p:set>
                                    <p:animEffect filter="fade" transition="in">
                                      <p:cBhvr>
                                        <p:cTn id="20" dur="250"/>
                                        <p:tgtEl>
                                          <p:spTgt spid="23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33">
                                            <p:txEl>
                                              <p:pRg st="3" end="3"/>
                                            </p:txEl>
                                          </p:spTgt>
                                        </p:tgtEl>
                                        <p:attrNameLst>
                                          <p:attrName>style.visibility</p:attrName>
                                        </p:attrNameLst>
                                      </p:cBhvr>
                                      <p:to>
                                        <p:strVal val="visible"/>
                                      </p:to>
                                    </p:set>
                                    <p:animEffect filter="fade" transition="in">
                                      <p:cBhvr>
                                        <p:cTn id="25" dur="250"/>
                                        <p:tgtEl>
                                          <p:spTgt spid="23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33">
                                            <p:txEl>
                                              <p:pRg st="4" end="4"/>
                                            </p:txEl>
                                          </p:spTgt>
                                        </p:tgtEl>
                                        <p:attrNameLst>
                                          <p:attrName>style.visibility</p:attrName>
                                        </p:attrNameLst>
                                      </p:cBhvr>
                                      <p:to>
                                        <p:strVal val="visible"/>
                                      </p:to>
                                    </p:set>
                                    <p:animEffect filter="fade" transition="in">
                                      <p:cBhvr>
                                        <p:cTn id="30" dur="250"/>
                                        <p:tgtEl>
                                          <p:spTgt spid="23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233">
                                            <p:txEl>
                                              <p:pRg st="5" end="5"/>
                                            </p:txEl>
                                          </p:spTgt>
                                        </p:tgtEl>
                                        <p:attrNameLst>
                                          <p:attrName>style.visibility</p:attrName>
                                        </p:attrNameLst>
                                      </p:cBhvr>
                                      <p:to>
                                        <p:strVal val="visible"/>
                                      </p:to>
                                    </p:set>
                                    <p:animEffect filter="fade" transition="in">
                                      <p:cBhvr>
                                        <p:cTn id="35" dur="250"/>
                                        <p:tgtEl>
                                          <p:spTgt spid="23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3"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Network Management"/>
          <p:cNvSpPr txBox="1"/>
          <p:nvPr>
            <p:ph type="title"/>
          </p:nvPr>
        </p:nvSpPr>
        <p:spPr>
          <a:prstGeom prst="rect">
            <a:avLst/>
          </a:prstGeom>
        </p:spPr>
        <p:txBody>
          <a:bodyPr/>
          <a:lstStyle/>
          <a:p>
            <a:pPr/>
            <a:r>
              <a:t>Network Management</a:t>
            </a:r>
          </a:p>
        </p:txBody>
      </p:sp>
      <p:sp>
        <p:nvSpPr>
          <p:cNvPr id="238" name="ICMP (ping, traceroute)…"/>
          <p:cNvSpPr txBox="1"/>
          <p:nvPr>
            <p:ph type="body" idx="1"/>
          </p:nvPr>
        </p:nvSpPr>
        <p:spPr>
          <a:prstGeom prst="rect">
            <a:avLst/>
          </a:prstGeom>
        </p:spPr>
        <p:txBody>
          <a:bodyPr/>
          <a:lstStyle/>
          <a:p>
            <a:pPr/>
            <a:r>
              <a:t>ICMP (ping, traceroute)</a:t>
            </a:r>
          </a:p>
          <a:p>
            <a:pPr/>
            <a:r>
              <a:rPr u="sng">
                <a:hlinkClick r:id="rId3" invalidUrl="" action="" tgtFrame="" tooltip="" history="1" highlightClick="0" endSnd="0"/>
              </a:rPr>
              <a:t>syslog</a:t>
            </a:r>
          </a:p>
          <a:p>
            <a:pPr/>
            <a:r>
              <a:rPr u="sng">
                <a:hlinkClick r:id="rId4" invalidUrl="" action="" tgtFrame="" tooltip="" history="1" highlightClick="0" endSnd="0"/>
              </a:rPr>
              <a:t>SNMP</a:t>
            </a:r>
            <a:r>
              <a:t> (“Simple” Network Management Protocol)</a:t>
            </a:r>
          </a:p>
          <a:p>
            <a:pPr/>
            <a:r>
              <a:t>AAA (e.g., RADIUS, TACACS+)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8">
                                            <p:bg/>
                                          </p:spTgt>
                                        </p:tgtEl>
                                        <p:attrNameLst>
                                          <p:attrName>style.visibility</p:attrName>
                                        </p:attrNameLst>
                                      </p:cBhvr>
                                      <p:to>
                                        <p:strVal val="visible"/>
                                      </p:to>
                                    </p:set>
                                    <p:animEffect filter="fade" transition="in">
                                      <p:cBhvr>
                                        <p:cTn id="7" dur="250"/>
                                        <p:tgtEl>
                                          <p:spTgt spid="23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38">
                                            <p:txEl>
                                              <p:pRg st="0" end="0"/>
                                            </p:txEl>
                                          </p:spTgt>
                                        </p:tgtEl>
                                        <p:attrNameLst>
                                          <p:attrName>style.visibility</p:attrName>
                                        </p:attrNameLst>
                                      </p:cBhvr>
                                      <p:to>
                                        <p:strVal val="visible"/>
                                      </p:to>
                                    </p:set>
                                    <p:animEffect filter="fade" transition="in">
                                      <p:cBhvr>
                                        <p:cTn id="10" dur="250"/>
                                        <p:tgtEl>
                                          <p:spTgt spid="2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38">
                                            <p:txEl>
                                              <p:pRg st="1" end="1"/>
                                            </p:txEl>
                                          </p:spTgt>
                                        </p:tgtEl>
                                        <p:attrNameLst>
                                          <p:attrName>style.visibility</p:attrName>
                                        </p:attrNameLst>
                                      </p:cBhvr>
                                      <p:to>
                                        <p:strVal val="visible"/>
                                      </p:to>
                                    </p:set>
                                    <p:animEffect filter="fade" transition="in">
                                      <p:cBhvr>
                                        <p:cTn id="15" dur="250"/>
                                        <p:tgtEl>
                                          <p:spTgt spid="23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38">
                                            <p:txEl>
                                              <p:pRg st="2" end="2"/>
                                            </p:txEl>
                                          </p:spTgt>
                                        </p:tgtEl>
                                        <p:attrNameLst>
                                          <p:attrName>style.visibility</p:attrName>
                                        </p:attrNameLst>
                                      </p:cBhvr>
                                      <p:to>
                                        <p:strVal val="visible"/>
                                      </p:to>
                                    </p:set>
                                    <p:animEffect filter="fade" transition="in">
                                      <p:cBhvr>
                                        <p:cTn id="20" dur="250"/>
                                        <p:tgtEl>
                                          <p:spTgt spid="23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38">
                                            <p:txEl>
                                              <p:pRg st="3" end="3"/>
                                            </p:txEl>
                                          </p:spTgt>
                                        </p:tgtEl>
                                        <p:attrNameLst>
                                          <p:attrName>style.visibility</p:attrName>
                                        </p:attrNameLst>
                                      </p:cBhvr>
                                      <p:to>
                                        <p:strVal val="visible"/>
                                      </p:to>
                                    </p:set>
                                    <p:animEffect filter="fade" transition="in">
                                      <p:cBhvr>
                                        <p:cTn id="25" dur="250"/>
                                        <p:tgtEl>
                                          <p:spTgt spid="23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8"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Config Backups"/>
          <p:cNvSpPr txBox="1"/>
          <p:nvPr>
            <p:ph type="title"/>
          </p:nvPr>
        </p:nvSpPr>
        <p:spPr>
          <a:prstGeom prst="rect">
            <a:avLst/>
          </a:prstGeom>
        </p:spPr>
        <p:txBody>
          <a:bodyPr/>
          <a:lstStyle/>
          <a:p>
            <a:pPr/>
            <a:r>
              <a:t>Config Backups</a:t>
            </a:r>
          </a:p>
        </p:txBody>
      </p:sp>
      <p:sp>
        <p:nvSpPr>
          <p:cNvPr id="243" name="RANCID (Really Awesome New Cisco config Differ)…"/>
          <p:cNvSpPr txBox="1"/>
          <p:nvPr>
            <p:ph type="body" idx="1"/>
          </p:nvPr>
        </p:nvSpPr>
        <p:spPr>
          <a:prstGeom prst="rect">
            <a:avLst/>
          </a:prstGeom>
        </p:spPr>
        <p:txBody>
          <a:bodyPr/>
          <a:lstStyle/>
          <a:p>
            <a:pPr/>
            <a:r>
              <a:rPr u="sng">
                <a:hlinkClick r:id="rId3" invalidUrl="" action="" tgtFrame="" tooltip="" history="1" highlightClick="0" endSnd="0"/>
              </a:rPr>
              <a:t>RANCID (Really Awesome New Cisco config Differ)</a:t>
            </a:r>
          </a:p>
          <a:p>
            <a:pPr/>
            <a:r>
              <a:rPr u="sng">
                <a:hlinkClick r:id="rId4" invalidUrl="" action="" tgtFrame="" tooltip="" history="1" highlightClick="0" endSnd="0"/>
              </a:rPr>
              <a:t>Oxidized</a:t>
            </a:r>
            <a:r>
              <a:t> (RANCID replacement written in Ruby)</a:t>
            </a:r>
          </a:p>
          <a:p>
            <a:pPr/>
            <a:r>
              <a:t>Newer tools in this class include</a:t>
            </a:r>
          </a:p>
          <a:p>
            <a:pPr lvl="1"/>
            <a:r>
              <a:rPr u="sng">
                <a:hlinkClick r:id="rId5" invalidUrl="" action="" tgtFrame="" tooltip="" history="1" highlightClick="0" endSnd="0"/>
              </a:rPr>
              <a:t>Kiwi CatTools</a:t>
            </a:r>
            <a:r>
              <a:t> (now part of SolarWinds)</a:t>
            </a:r>
          </a:p>
          <a:p>
            <a:pPr lvl="1"/>
            <a:r>
              <a:rPr u="sng">
                <a:hlinkClick r:id="rId6" invalidUrl="" action="" tgtFrame="" tooltip="" history="1" highlightClick="0" endSnd="0"/>
              </a:rPr>
              <a:t>rConfig</a:t>
            </a:r>
          </a:p>
          <a:p>
            <a:pPr lvl="1"/>
            <a:r>
              <a:rPr u="sng">
                <a:hlinkClick r:id="rId7" invalidUrl="" action="" tgtFrame="" tooltip="" history="1" highlightClick="0" endSnd="0"/>
              </a:rPr>
              <a:t>Unimus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3">
                                            <p:bg/>
                                          </p:spTgt>
                                        </p:tgtEl>
                                        <p:attrNameLst>
                                          <p:attrName>style.visibility</p:attrName>
                                        </p:attrNameLst>
                                      </p:cBhvr>
                                      <p:to>
                                        <p:strVal val="visible"/>
                                      </p:to>
                                    </p:set>
                                    <p:animEffect filter="fade" transition="in">
                                      <p:cBhvr>
                                        <p:cTn id="7" dur="250"/>
                                        <p:tgtEl>
                                          <p:spTgt spid="24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43">
                                            <p:txEl>
                                              <p:pRg st="0" end="0"/>
                                            </p:txEl>
                                          </p:spTgt>
                                        </p:tgtEl>
                                        <p:attrNameLst>
                                          <p:attrName>style.visibility</p:attrName>
                                        </p:attrNameLst>
                                      </p:cBhvr>
                                      <p:to>
                                        <p:strVal val="visible"/>
                                      </p:to>
                                    </p:set>
                                    <p:animEffect filter="fade" transition="in">
                                      <p:cBhvr>
                                        <p:cTn id="10" dur="250"/>
                                        <p:tgtEl>
                                          <p:spTgt spid="2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43">
                                            <p:txEl>
                                              <p:pRg st="1" end="1"/>
                                            </p:txEl>
                                          </p:spTgt>
                                        </p:tgtEl>
                                        <p:attrNameLst>
                                          <p:attrName>style.visibility</p:attrName>
                                        </p:attrNameLst>
                                      </p:cBhvr>
                                      <p:to>
                                        <p:strVal val="visible"/>
                                      </p:to>
                                    </p:set>
                                    <p:animEffect filter="fade" transition="in">
                                      <p:cBhvr>
                                        <p:cTn id="15" dur="250"/>
                                        <p:tgtEl>
                                          <p:spTgt spid="24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43">
                                            <p:txEl>
                                              <p:pRg st="2" end="2"/>
                                            </p:txEl>
                                          </p:spTgt>
                                        </p:tgtEl>
                                        <p:attrNameLst>
                                          <p:attrName>style.visibility</p:attrName>
                                        </p:attrNameLst>
                                      </p:cBhvr>
                                      <p:to>
                                        <p:strVal val="visible"/>
                                      </p:to>
                                    </p:set>
                                    <p:animEffect filter="fade" transition="in">
                                      <p:cBhvr>
                                        <p:cTn id="20" dur="250"/>
                                        <p:tgtEl>
                                          <p:spTgt spid="243">
                                            <p:txEl>
                                              <p:pRg st="2" end="2"/>
                                            </p:txEl>
                                          </p:spTgt>
                                        </p:tgtEl>
                                      </p:cBhvr>
                                    </p:animEffect>
                                  </p:childTnLst>
                                </p:cTn>
                              </p:par>
                            </p:childTnLst>
                          </p:cTn>
                        </p:par>
                        <p:par>
                          <p:cTn id="21" fill="hold">
                            <p:stCondLst>
                              <p:cond delay="250"/>
                            </p:stCondLst>
                            <p:childTnLst>
                              <p:par>
                                <p:cTn id="22" presetClass="entr" nodeType="afterEffect" presetID="10" grpId="1" fill="hold">
                                  <p:stCondLst>
                                    <p:cond delay="0"/>
                                  </p:stCondLst>
                                  <p:iterate type="el" backwards="0">
                                    <p:tmAbs val="0"/>
                                  </p:iterate>
                                  <p:childTnLst>
                                    <p:set>
                                      <p:cBhvr>
                                        <p:cTn id="23" fill="hold"/>
                                        <p:tgtEl>
                                          <p:spTgt spid="243">
                                            <p:txEl>
                                              <p:pRg st="3" end="3"/>
                                            </p:txEl>
                                          </p:spTgt>
                                        </p:tgtEl>
                                        <p:attrNameLst>
                                          <p:attrName>style.visibility</p:attrName>
                                        </p:attrNameLst>
                                      </p:cBhvr>
                                      <p:to>
                                        <p:strVal val="visible"/>
                                      </p:to>
                                    </p:set>
                                    <p:animEffect filter="fade" transition="in">
                                      <p:cBhvr>
                                        <p:cTn id="24" dur="250"/>
                                        <p:tgtEl>
                                          <p:spTgt spid="243">
                                            <p:txEl>
                                              <p:pRg st="3" end="3"/>
                                            </p:txEl>
                                          </p:spTgt>
                                        </p:tgtEl>
                                      </p:cBhvr>
                                    </p:animEffect>
                                  </p:childTnLst>
                                </p:cTn>
                              </p:par>
                            </p:childTnLst>
                          </p:cTn>
                        </p:par>
                        <p:par>
                          <p:cTn id="25" fill="hold">
                            <p:stCondLst>
                              <p:cond delay="500"/>
                            </p:stCondLst>
                            <p:childTnLst>
                              <p:par>
                                <p:cTn id="26" presetClass="entr" nodeType="afterEffect" presetID="10" grpId="1" fill="hold">
                                  <p:stCondLst>
                                    <p:cond delay="0"/>
                                  </p:stCondLst>
                                  <p:iterate type="el" backwards="0">
                                    <p:tmAbs val="0"/>
                                  </p:iterate>
                                  <p:childTnLst>
                                    <p:set>
                                      <p:cBhvr>
                                        <p:cTn id="27" fill="hold"/>
                                        <p:tgtEl>
                                          <p:spTgt spid="243">
                                            <p:txEl>
                                              <p:pRg st="4" end="4"/>
                                            </p:txEl>
                                          </p:spTgt>
                                        </p:tgtEl>
                                        <p:attrNameLst>
                                          <p:attrName>style.visibility</p:attrName>
                                        </p:attrNameLst>
                                      </p:cBhvr>
                                      <p:to>
                                        <p:strVal val="visible"/>
                                      </p:to>
                                    </p:set>
                                    <p:animEffect filter="fade" transition="in">
                                      <p:cBhvr>
                                        <p:cTn id="28" dur="250"/>
                                        <p:tgtEl>
                                          <p:spTgt spid="243">
                                            <p:txEl>
                                              <p:pRg st="4" end="4"/>
                                            </p:txEl>
                                          </p:spTgt>
                                        </p:tgtEl>
                                      </p:cBhvr>
                                    </p:animEffect>
                                  </p:childTnLst>
                                </p:cTn>
                              </p:par>
                            </p:childTnLst>
                          </p:cTn>
                        </p:par>
                        <p:par>
                          <p:cTn id="29" fill="hold">
                            <p:stCondLst>
                              <p:cond delay="750"/>
                            </p:stCondLst>
                            <p:childTnLst>
                              <p:par>
                                <p:cTn id="30" presetClass="entr" nodeType="afterEffect" presetID="10" grpId="1" fill="hold">
                                  <p:stCondLst>
                                    <p:cond delay="0"/>
                                  </p:stCondLst>
                                  <p:iterate type="el" backwards="0">
                                    <p:tmAbs val="0"/>
                                  </p:iterate>
                                  <p:childTnLst>
                                    <p:set>
                                      <p:cBhvr>
                                        <p:cTn id="31" fill="hold"/>
                                        <p:tgtEl>
                                          <p:spTgt spid="243">
                                            <p:txEl>
                                              <p:pRg st="5" end="5"/>
                                            </p:txEl>
                                          </p:spTgt>
                                        </p:tgtEl>
                                        <p:attrNameLst>
                                          <p:attrName>style.visibility</p:attrName>
                                        </p:attrNameLst>
                                      </p:cBhvr>
                                      <p:to>
                                        <p:strVal val="visible"/>
                                      </p:to>
                                    </p:set>
                                    <p:animEffect filter="fade" transition="in">
                                      <p:cBhvr>
                                        <p:cTn id="32" dur="250"/>
                                        <p:tgtEl>
                                          <p:spTgt spid="24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3"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First, a message from our sponsor…"/>
          <p:cNvSpPr txBox="1"/>
          <p:nvPr>
            <p:ph type="title"/>
          </p:nvPr>
        </p:nvSpPr>
        <p:spPr>
          <a:prstGeom prst="rect">
            <a:avLst/>
          </a:prstGeom>
        </p:spPr>
        <p:txBody>
          <a:bodyPr/>
          <a:lstStyle/>
          <a:p>
            <a:pPr/>
            <a:r>
              <a:t>First, a message from our sponsor…</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cripting"/>
          <p:cNvSpPr txBox="1"/>
          <p:nvPr>
            <p:ph type="title"/>
          </p:nvPr>
        </p:nvSpPr>
        <p:spPr>
          <a:prstGeom prst="rect">
            <a:avLst/>
          </a:prstGeom>
        </p:spPr>
        <p:txBody>
          <a:bodyPr/>
          <a:lstStyle/>
          <a:p>
            <a:pPr/>
            <a:r>
              <a:t>Scripting</a:t>
            </a:r>
          </a:p>
        </p:txBody>
      </p:sp>
      <p:sp>
        <p:nvSpPr>
          <p:cNvPr id="248" name="Shell scripts (e.g., SH, BASH)…"/>
          <p:cNvSpPr txBox="1"/>
          <p:nvPr>
            <p:ph type="body" idx="1"/>
          </p:nvPr>
        </p:nvSpPr>
        <p:spPr>
          <a:prstGeom prst="rect">
            <a:avLst/>
          </a:prstGeom>
        </p:spPr>
        <p:txBody>
          <a:bodyPr/>
          <a:lstStyle/>
          <a:p>
            <a:pPr>
              <a:defRPr sz="4800"/>
            </a:pPr>
            <a:r>
              <a:t>Shell scripts (e.g., SH, BASH)</a:t>
            </a:r>
          </a:p>
          <a:p>
            <a:pPr>
              <a:defRPr sz="4800"/>
            </a:pPr>
            <a:r>
              <a:t>Perl</a:t>
            </a:r>
          </a:p>
          <a:p>
            <a:pPr>
              <a:defRPr sz="4800"/>
            </a:pPr>
            <a:r>
              <a:rPr u="sng">
                <a:hlinkClick r:id="rId3" invalidUrl="" action="" tgtFrame="" tooltip="" history="1" highlightClick="0" endSnd="0"/>
              </a:rPr>
              <a:t>Expect</a:t>
            </a:r>
            <a:r>
              <a:t> (extension of Tcl scripting language)</a:t>
            </a:r>
          </a:p>
          <a:p>
            <a:pPr>
              <a:defRPr sz="4800"/>
            </a:pPr>
            <a:r>
              <a:t>Python</a:t>
            </a:r>
          </a:p>
          <a:p>
            <a:pPr>
              <a:defRPr sz="4800"/>
            </a:pPr>
            <a:r>
              <a:t>Oh, and “screen scraping”</a:t>
            </a:r>
          </a:p>
          <a:p>
            <a:pPr marL="0" indent="0">
              <a:buSzTx/>
              <a:buNone/>
              <a:defRPr sz="4800"/>
            </a:pPr>
            <a:r>
              <a:t>“Artisinal coding”</a:t>
            </a:r>
          </a:p>
          <a:p>
            <a:pPr marL="0" indent="0">
              <a:buSzTx/>
              <a:buNone/>
              <a:defRPr sz="4800"/>
            </a:pPr>
            <a:r>
              <a:t>All of these relied on TELNET/SSH and the NOS CLI.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8">
                                            <p:bg/>
                                          </p:spTgt>
                                        </p:tgtEl>
                                        <p:attrNameLst>
                                          <p:attrName>style.visibility</p:attrName>
                                        </p:attrNameLst>
                                      </p:cBhvr>
                                      <p:to>
                                        <p:strVal val="visible"/>
                                      </p:to>
                                    </p:set>
                                    <p:animEffect filter="fade" transition="in">
                                      <p:cBhvr>
                                        <p:cTn id="7" dur="250"/>
                                        <p:tgtEl>
                                          <p:spTgt spid="24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48">
                                            <p:txEl>
                                              <p:pRg st="0" end="0"/>
                                            </p:txEl>
                                          </p:spTgt>
                                        </p:tgtEl>
                                        <p:attrNameLst>
                                          <p:attrName>style.visibility</p:attrName>
                                        </p:attrNameLst>
                                      </p:cBhvr>
                                      <p:to>
                                        <p:strVal val="visible"/>
                                      </p:to>
                                    </p:set>
                                    <p:animEffect filter="fade" transition="in">
                                      <p:cBhvr>
                                        <p:cTn id="10" dur="250"/>
                                        <p:tgtEl>
                                          <p:spTgt spid="24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48">
                                            <p:txEl>
                                              <p:pRg st="1" end="1"/>
                                            </p:txEl>
                                          </p:spTgt>
                                        </p:tgtEl>
                                        <p:attrNameLst>
                                          <p:attrName>style.visibility</p:attrName>
                                        </p:attrNameLst>
                                      </p:cBhvr>
                                      <p:to>
                                        <p:strVal val="visible"/>
                                      </p:to>
                                    </p:set>
                                    <p:animEffect filter="fade" transition="in">
                                      <p:cBhvr>
                                        <p:cTn id="15" dur="250"/>
                                        <p:tgtEl>
                                          <p:spTgt spid="24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48">
                                            <p:txEl>
                                              <p:pRg st="2" end="2"/>
                                            </p:txEl>
                                          </p:spTgt>
                                        </p:tgtEl>
                                        <p:attrNameLst>
                                          <p:attrName>style.visibility</p:attrName>
                                        </p:attrNameLst>
                                      </p:cBhvr>
                                      <p:to>
                                        <p:strVal val="visible"/>
                                      </p:to>
                                    </p:set>
                                    <p:animEffect filter="fade" transition="in">
                                      <p:cBhvr>
                                        <p:cTn id="20" dur="250"/>
                                        <p:tgtEl>
                                          <p:spTgt spid="24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48">
                                            <p:txEl>
                                              <p:pRg st="3" end="3"/>
                                            </p:txEl>
                                          </p:spTgt>
                                        </p:tgtEl>
                                        <p:attrNameLst>
                                          <p:attrName>style.visibility</p:attrName>
                                        </p:attrNameLst>
                                      </p:cBhvr>
                                      <p:to>
                                        <p:strVal val="visible"/>
                                      </p:to>
                                    </p:set>
                                    <p:animEffect filter="fade" transition="in">
                                      <p:cBhvr>
                                        <p:cTn id="25" dur="250"/>
                                        <p:tgtEl>
                                          <p:spTgt spid="24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48">
                                            <p:txEl>
                                              <p:pRg st="4" end="4"/>
                                            </p:txEl>
                                          </p:spTgt>
                                        </p:tgtEl>
                                        <p:attrNameLst>
                                          <p:attrName>style.visibility</p:attrName>
                                        </p:attrNameLst>
                                      </p:cBhvr>
                                      <p:to>
                                        <p:strVal val="visible"/>
                                      </p:to>
                                    </p:set>
                                    <p:animEffect filter="fade" transition="in">
                                      <p:cBhvr>
                                        <p:cTn id="30" dur="250"/>
                                        <p:tgtEl>
                                          <p:spTgt spid="24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248">
                                            <p:txEl>
                                              <p:pRg st="5" end="5"/>
                                            </p:txEl>
                                          </p:spTgt>
                                        </p:tgtEl>
                                        <p:attrNameLst>
                                          <p:attrName>style.visibility</p:attrName>
                                        </p:attrNameLst>
                                      </p:cBhvr>
                                      <p:to>
                                        <p:strVal val="visible"/>
                                      </p:to>
                                    </p:set>
                                    <p:animEffect filter="fade" transition="in">
                                      <p:cBhvr>
                                        <p:cTn id="35" dur="250"/>
                                        <p:tgtEl>
                                          <p:spTgt spid="24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248">
                                            <p:txEl>
                                              <p:pRg st="6" end="6"/>
                                            </p:txEl>
                                          </p:spTgt>
                                        </p:tgtEl>
                                        <p:attrNameLst>
                                          <p:attrName>style.visibility</p:attrName>
                                        </p:attrNameLst>
                                      </p:cBhvr>
                                      <p:to>
                                        <p:strVal val="visible"/>
                                      </p:to>
                                    </p:set>
                                    <p:animEffect filter="fade" transition="in">
                                      <p:cBhvr>
                                        <p:cTn id="40" dur="250"/>
                                        <p:tgtEl>
                                          <p:spTgt spid="248">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8"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DN/OpenFlow (circa 2010-)"/>
          <p:cNvSpPr txBox="1"/>
          <p:nvPr>
            <p:ph type="title"/>
          </p:nvPr>
        </p:nvSpPr>
        <p:spPr>
          <a:prstGeom prst="rect">
            <a:avLst/>
          </a:prstGeom>
        </p:spPr>
        <p:txBody>
          <a:bodyPr/>
          <a:lstStyle/>
          <a:p>
            <a:pPr/>
            <a:r>
              <a:t>SDN/OpenFlow</a:t>
            </a:r>
            <a:br/>
            <a:r>
              <a:t>(circa 2010-)</a:t>
            </a:r>
          </a:p>
        </p:txBody>
      </p:sp>
      <p:sp>
        <p:nvSpPr>
          <p:cNvPr id="253" name="Software Defined Networking…"/>
          <p:cNvSpPr txBox="1"/>
          <p:nvPr>
            <p:ph type="body" idx="1"/>
          </p:nvPr>
        </p:nvSpPr>
        <p:spPr>
          <a:prstGeom prst="rect">
            <a:avLst/>
          </a:prstGeom>
        </p:spPr>
        <p:txBody>
          <a:bodyPr/>
          <a:lstStyle/>
          <a:p>
            <a:pPr/>
            <a:r>
              <a:rPr b="1" u="sng"/>
              <a:t>S</a:t>
            </a:r>
            <a:r>
              <a:t>oftware </a:t>
            </a:r>
            <a:r>
              <a:rPr b="1" u="sng"/>
              <a:t>D</a:t>
            </a:r>
            <a:r>
              <a:t>efined </a:t>
            </a:r>
            <a:r>
              <a:rPr b="1" u="sng"/>
              <a:t>N</a:t>
            </a:r>
            <a:r>
              <a:t>etworking</a:t>
            </a:r>
          </a:p>
          <a:p>
            <a:pPr lvl="1"/>
            <a:r>
              <a:t>Separation of data/forwarding plane and the control plane</a:t>
            </a:r>
          </a:p>
          <a:p>
            <a:pPr lvl="1"/>
            <a:r>
              <a:t>Distributed data plane vs. centralized control plane</a:t>
            </a:r>
          </a:p>
          <a:p>
            <a:pPr lvl="1"/>
            <a:r>
              <a:rPr u="sng">
                <a:hlinkClick r:id="rId3" invalidUrl="" action="" tgtFrame="" tooltip="" history="1" highlightClick="0" endSnd="0"/>
              </a:rPr>
              <a:t>OpenFlow</a:t>
            </a:r>
            <a:r>
              <a:t> (Nick McKeown, Martin Casado)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3">
                                            <p:bg/>
                                          </p:spTgt>
                                        </p:tgtEl>
                                        <p:attrNameLst>
                                          <p:attrName>style.visibility</p:attrName>
                                        </p:attrNameLst>
                                      </p:cBhvr>
                                      <p:to>
                                        <p:strVal val="visible"/>
                                      </p:to>
                                    </p:set>
                                    <p:animEffect filter="fade" transition="in">
                                      <p:cBhvr>
                                        <p:cTn id="7" dur="250"/>
                                        <p:tgtEl>
                                          <p:spTgt spid="25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53">
                                            <p:txEl>
                                              <p:pRg st="0" end="0"/>
                                            </p:txEl>
                                          </p:spTgt>
                                        </p:tgtEl>
                                        <p:attrNameLst>
                                          <p:attrName>style.visibility</p:attrName>
                                        </p:attrNameLst>
                                      </p:cBhvr>
                                      <p:to>
                                        <p:strVal val="visible"/>
                                      </p:to>
                                    </p:set>
                                    <p:animEffect filter="fade" transition="in">
                                      <p:cBhvr>
                                        <p:cTn id="10" dur="250"/>
                                        <p:tgtEl>
                                          <p:spTgt spid="2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53">
                                            <p:txEl>
                                              <p:pRg st="1" end="1"/>
                                            </p:txEl>
                                          </p:spTgt>
                                        </p:tgtEl>
                                        <p:attrNameLst>
                                          <p:attrName>style.visibility</p:attrName>
                                        </p:attrNameLst>
                                      </p:cBhvr>
                                      <p:to>
                                        <p:strVal val="visible"/>
                                      </p:to>
                                    </p:set>
                                    <p:animEffect filter="fade" transition="in">
                                      <p:cBhvr>
                                        <p:cTn id="15" dur="250"/>
                                        <p:tgtEl>
                                          <p:spTgt spid="2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53">
                                            <p:txEl>
                                              <p:pRg st="2" end="2"/>
                                            </p:txEl>
                                          </p:spTgt>
                                        </p:tgtEl>
                                        <p:attrNameLst>
                                          <p:attrName>style.visibility</p:attrName>
                                        </p:attrNameLst>
                                      </p:cBhvr>
                                      <p:to>
                                        <p:strVal val="visible"/>
                                      </p:to>
                                    </p:set>
                                    <p:animEffect filter="fade" transition="in">
                                      <p:cBhvr>
                                        <p:cTn id="20" dur="250"/>
                                        <p:tgtEl>
                                          <p:spTgt spid="25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53">
                                            <p:txEl>
                                              <p:pRg st="3" end="3"/>
                                            </p:txEl>
                                          </p:spTgt>
                                        </p:tgtEl>
                                        <p:attrNameLst>
                                          <p:attrName>style.visibility</p:attrName>
                                        </p:attrNameLst>
                                      </p:cBhvr>
                                      <p:to>
                                        <p:strVal val="visible"/>
                                      </p:to>
                                    </p:set>
                                    <p:animEffect filter="fade" transition="in">
                                      <p:cBhvr>
                                        <p:cTn id="25" dur="250"/>
                                        <p:tgtEl>
                                          <p:spTgt spid="25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3"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DN/OpenFlow (circa 2010-)"/>
          <p:cNvSpPr txBox="1"/>
          <p:nvPr>
            <p:ph type="title"/>
          </p:nvPr>
        </p:nvSpPr>
        <p:spPr>
          <a:prstGeom prst="rect">
            <a:avLst/>
          </a:prstGeom>
        </p:spPr>
        <p:txBody>
          <a:bodyPr/>
          <a:lstStyle/>
          <a:p>
            <a:pPr/>
            <a:r>
              <a:t>SDN/OpenFlow</a:t>
            </a:r>
            <a:br/>
            <a:r>
              <a:t>(circa 2010-)</a:t>
            </a:r>
          </a:p>
        </p:txBody>
      </p:sp>
      <p:sp>
        <p:nvSpPr>
          <p:cNvPr id="258" name="Controllers…"/>
          <p:cNvSpPr txBox="1"/>
          <p:nvPr>
            <p:ph type="body" idx="1"/>
          </p:nvPr>
        </p:nvSpPr>
        <p:spPr>
          <a:prstGeom prst="rect">
            <a:avLst/>
          </a:prstGeom>
        </p:spPr>
        <p:txBody>
          <a:bodyPr/>
          <a:lstStyle/>
          <a:p>
            <a:pPr>
              <a:spcBef>
                <a:spcPts val="3200"/>
              </a:spcBef>
              <a:defRPr sz="5200"/>
            </a:pPr>
            <a:r>
              <a:t>Controllers</a:t>
            </a:r>
          </a:p>
          <a:p>
            <a:pPr lvl="1">
              <a:spcBef>
                <a:spcPts val="3200"/>
              </a:spcBef>
              <a:defRPr sz="5200"/>
            </a:pPr>
            <a:r>
              <a:rPr u="sng">
                <a:hlinkClick r:id="rId3" invalidUrl="" action="" tgtFrame="" tooltip="" history="1" highlightClick="0" endSnd="0"/>
              </a:rPr>
              <a:t>Faucet</a:t>
            </a:r>
            <a:r>
              <a:t>, </a:t>
            </a:r>
            <a:r>
              <a:rPr u="sng">
                <a:hlinkClick r:id="rId4" invalidUrl="" action="" tgtFrame="" tooltip="" history="1" highlightClick="0" endSnd="0"/>
              </a:rPr>
              <a:t>ONOS</a:t>
            </a:r>
            <a:r>
              <a:t>, </a:t>
            </a:r>
            <a:r>
              <a:rPr u="sng">
                <a:hlinkClick r:id="rId5" invalidUrl="" action="" tgtFrame="" tooltip="" history="1" highlightClick="0" endSnd="0"/>
              </a:rPr>
              <a:t>OpenDaylight</a:t>
            </a:r>
            <a:r>
              <a:t>, </a:t>
            </a:r>
            <a:r>
              <a:rPr u="sng">
                <a:hlinkClick r:id="rId6" invalidUrl="" action="" tgtFrame="" tooltip="" history="1" highlightClick="0" endSnd="0"/>
              </a:rPr>
              <a:t>OpenSwitch</a:t>
            </a:r>
            <a:r>
              <a:t>, </a:t>
            </a:r>
            <a:r>
              <a:rPr u="sng">
                <a:hlinkClick r:id="rId7" invalidUrl="" action="" tgtFrame="" tooltip="" history="1" highlightClick="0" endSnd="0"/>
              </a:rPr>
              <a:t>Ryu</a:t>
            </a:r>
          </a:p>
          <a:p>
            <a:pPr lvl="1">
              <a:spcBef>
                <a:spcPts val="3200"/>
              </a:spcBef>
              <a:defRPr sz="5200"/>
            </a:pPr>
            <a:r>
              <a:t>Nicira (eventually bought by VMware (NSX))</a:t>
            </a:r>
          </a:p>
          <a:p>
            <a:pPr>
              <a:spcBef>
                <a:spcPts val="3200"/>
              </a:spcBef>
              <a:defRPr sz="5200"/>
            </a:pPr>
            <a:r>
              <a:t>White box networking</a:t>
            </a:r>
          </a:p>
          <a:p>
            <a:pPr lvl="1">
              <a:spcBef>
                <a:spcPts val="3200"/>
              </a:spcBef>
              <a:defRPr sz="5200"/>
            </a:pPr>
            <a:r>
              <a:t>Cumulus Networks (NVidia), </a:t>
            </a:r>
            <a:r>
              <a:rPr u="sng">
                <a:hlinkClick r:id="rId8" invalidUrl="" action="" tgtFrame="" tooltip="" history="1" highlightClick="0" endSnd="0"/>
              </a:rPr>
              <a:t>IP Infusion</a:t>
            </a:r>
            <a:r>
              <a:t> OcNOS, </a:t>
            </a:r>
            <a:r>
              <a:rPr u="sng">
                <a:hlinkClick r:id="rId9" invalidUrl="" action="" tgtFrame="" tooltip="" history="1" highlightClick="0" endSnd="0"/>
              </a:rPr>
              <a:t>PicOS</a:t>
            </a:r>
            <a:r>
              <a:t>, </a:t>
            </a:r>
            <a:r>
              <a:rPr u="sng">
                <a:hlinkClick r:id="rId10" invalidUrl="" action="" tgtFrame="" tooltip="" history="1" highlightClick="0" endSnd="0"/>
              </a:rPr>
              <a:t>SONiC</a:t>
            </a:r>
            <a:r>
              <a:t> (Software for Open Networking in the Cloud)</a:t>
            </a:r>
          </a:p>
          <a:p>
            <a:pPr>
              <a:spcBef>
                <a:spcPts val="3200"/>
              </a:spcBef>
              <a:defRPr sz="5200"/>
            </a:pPr>
            <a:r>
              <a:t>ONIE (Open Network Install Environment)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58">
                                            <p:bg/>
                                          </p:spTgt>
                                        </p:tgtEl>
                                        <p:attrNameLst>
                                          <p:attrName>style.visibility</p:attrName>
                                        </p:attrNameLst>
                                      </p:cBhvr>
                                      <p:to>
                                        <p:strVal val="visible"/>
                                      </p:to>
                                    </p:set>
                                    <p:animEffect filter="fade" transition="in">
                                      <p:cBhvr>
                                        <p:cTn id="7" dur="250"/>
                                        <p:tgtEl>
                                          <p:spTgt spid="25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58">
                                            <p:txEl>
                                              <p:pRg st="0" end="0"/>
                                            </p:txEl>
                                          </p:spTgt>
                                        </p:tgtEl>
                                        <p:attrNameLst>
                                          <p:attrName>style.visibility</p:attrName>
                                        </p:attrNameLst>
                                      </p:cBhvr>
                                      <p:to>
                                        <p:strVal val="visible"/>
                                      </p:to>
                                    </p:set>
                                    <p:animEffect filter="fade" transition="in">
                                      <p:cBhvr>
                                        <p:cTn id="10" dur="250"/>
                                        <p:tgtEl>
                                          <p:spTgt spid="258">
                                            <p:txEl>
                                              <p:pRg st="0" end="0"/>
                                            </p:txEl>
                                          </p:spTgt>
                                        </p:tgtEl>
                                      </p:cBhvr>
                                    </p:animEffect>
                                  </p:childTnLst>
                                </p:cTn>
                              </p:par>
                            </p:childTnLst>
                          </p:cTn>
                        </p:par>
                        <p:par>
                          <p:cTn id="11" fill="hold">
                            <p:stCondLst>
                              <p:cond delay="250"/>
                            </p:stCondLst>
                            <p:childTnLst>
                              <p:par>
                                <p:cTn id="12" presetClass="entr" nodeType="afterEffect" presetID="10" grpId="1" fill="hold">
                                  <p:stCondLst>
                                    <p:cond delay="0"/>
                                  </p:stCondLst>
                                  <p:iterate type="el" backwards="0">
                                    <p:tmAbs val="0"/>
                                  </p:iterate>
                                  <p:childTnLst>
                                    <p:set>
                                      <p:cBhvr>
                                        <p:cTn id="13" fill="hold"/>
                                        <p:tgtEl>
                                          <p:spTgt spid="258">
                                            <p:txEl>
                                              <p:pRg st="1" end="1"/>
                                            </p:txEl>
                                          </p:spTgt>
                                        </p:tgtEl>
                                        <p:attrNameLst>
                                          <p:attrName>style.visibility</p:attrName>
                                        </p:attrNameLst>
                                      </p:cBhvr>
                                      <p:to>
                                        <p:strVal val="visible"/>
                                      </p:to>
                                    </p:set>
                                    <p:animEffect filter="fade" transition="in">
                                      <p:cBhvr>
                                        <p:cTn id="14" dur="250"/>
                                        <p:tgtEl>
                                          <p:spTgt spid="258">
                                            <p:txEl>
                                              <p:pRg st="1" end="1"/>
                                            </p:txEl>
                                          </p:spTgt>
                                        </p:tgtEl>
                                      </p:cBhvr>
                                    </p:animEffect>
                                  </p:childTnLst>
                                </p:cTn>
                              </p:par>
                            </p:childTnLst>
                          </p:cTn>
                        </p:par>
                        <p:par>
                          <p:cTn id="15" fill="hold">
                            <p:stCondLst>
                              <p:cond delay="500"/>
                            </p:stCondLst>
                            <p:childTnLst>
                              <p:par>
                                <p:cTn id="16" presetClass="entr" nodeType="afterEffect" presetID="10" grpId="1" fill="hold">
                                  <p:stCondLst>
                                    <p:cond delay="0"/>
                                  </p:stCondLst>
                                  <p:iterate type="el" backwards="0">
                                    <p:tmAbs val="0"/>
                                  </p:iterate>
                                  <p:childTnLst>
                                    <p:set>
                                      <p:cBhvr>
                                        <p:cTn id="17" fill="hold"/>
                                        <p:tgtEl>
                                          <p:spTgt spid="258">
                                            <p:txEl>
                                              <p:pRg st="2" end="2"/>
                                            </p:txEl>
                                          </p:spTgt>
                                        </p:tgtEl>
                                        <p:attrNameLst>
                                          <p:attrName>style.visibility</p:attrName>
                                        </p:attrNameLst>
                                      </p:cBhvr>
                                      <p:to>
                                        <p:strVal val="visible"/>
                                      </p:to>
                                    </p:set>
                                    <p:animEffect filter="fade" transition="in">
                                      <p:cBhvr>
                                        <p:cTn id="18" dur="250"/>
                                        <p:tgtEl>
                                          <p:spTgt spid="25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10" grpId="1" fill="hold">
                                  <p:stCondLst>
                                    <p:cond delay="0"/>
                                  </p:stCondLst>
                                  <p:iterate type="el" backwards="0">
                                    <p:tmAbs val="0"/>
                                  </p:iterate>
                                  <p:childTnLst>
                                    <p:set>
                                      <p:cBhvr>
                                        <p:cTn id="22" fill="hold"/>
                                        <p:tgtEl>
                                          <p:spTgt spid="258">
                                            <p:txEl>
                                              <p:pRg st="3" end="3"/>
                                            </p:txEl>
                                          </p:spTgt>
                                        </p:tgtEl>
                                        <p:attrNameLst>
                                          <p:attrName>style.visibility</p:attrName>
                                        </p:attrNameLst>
                                      </p:cBhvr>
                                      <p:to>
                                        <p:strVal val="visible"/>
                                      </p:to>
                                    </p:set>
                                    <p:animEffect filter="fade" transition="in">
                                      <p:cBhvr>
                                        <p:cTn id="23" dur="250"/>
                                        <p:tgtEl>
                                          <p:spTgt spid="258">
                                            <p:txEl>
                                              <p:pRg st="3" end="3"/>
                                            </p:txEl>
                                          </p:spTgt>
                                        </p:tgtEl>
                                      </p:cBhvr>
                                    </p:animEffect>
                                  </p:childTnLst>
                                </p:cTn>
                              </p:par>
                            </p:childTnLst>
                          </p:cTn>
                        </p:par>
                        <p:par>
                          <p:cTn id="24" fill="hold">
                            <p:stCondLst>
                              <p:cond delay="250"/>
                            </p:stCondLst>
                            <p:childTnLst>
                              <p:par>
                                <p:cTn id="25" presetClass="entr" nodeType="afterEffect" presetID="10" grpId="1" fill="hold">
                                  <p:stCondLst>
                                    <p:cond delay="0"/>
                                  </p:stCondLst>
                                  <p:iterate type="el" backwards="0">
                                    <p:tmAbs val="0"/>
                                  </p:iterate>
                                  <p:childTnLst>
                                    <p:set>
                                      <p:cBhvr>
                                        <p:cTn id="26" fill="hold"/>
                                        <p:tgtEl>
                                          <p:spTgt spid="258">
                                            <p:txEl>
                                              <p:pRg st="4" end="4"/>
                                            </p:txEl>
                                          </p:spTgt>
                                        </p:tgtEl>
                                        <p:attrNameLst>
                                          <p:attrName>style.visibility</p:attrName>
                                        </p:attrNameLst>
                                      </p:cBhvr>
                                      <p:to>
                                        <p:strVal val="visible"/>
                                      </p:to>
                                    </p:set>
                                    <p:animEffect filter="fade" transition="in">
                                      <p:cBhvr>
                                        <p:cTn id="27" dur="250"/>
                                        <p:tgtEl>
                                          <p:spTgt spid="2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1" fill="hold">
                                  <p:stCondLst>
                                    <p:cond delay="0"/>
                                  </p:stCondLst>
                                  <p:iterate type="el" backwards="0">
                                    <p:tmAbs val="0"/>
                                  </p:iterate>
                                  <p:childTnLst>
                                    <p:set>
                                      <p:cBhvr>
                                        <p:cTn id="31" fill="hold"/>
                                        <p:tgtEl>
                                          <p:spTgt spid="258">
                                            <p:txEl>
                                              <p:pRg st="5" end="5"/>
                                            </p:txEl>
                                          </p:spTgt>
                                        </p:tgtEl>
                                        <p:attrNameLst>
                                          <p:attrName>style.visibility</p:attrName>
                                        </p:attrNameLst>
                                      </p:cBhvr>
                                      <p:to>
                                        <p:strVal val="visible"/>
                                      </p:to>
                                    </p:set>
                                    <p:animEffect filter="fade" transition="in">
                                      <p:cBhvr>
                                        <p:cTn id="32" dur="250"/>
                                        <p:tgtEl>
                                          <p:spTgt spid="258">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8"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DevOps"/>
          <p:cNvSpPr txBox="1"/>
          <p:nvPr>
            <p:ph type="title"/>
          </p:nvPr>
        </p:nvSpPr>
        <p:spPr>
          <a:prstGeom prst="rect">
            <a:avLst/>
          </a:prstGeom>
        </p:spPr>
        <p:txBody>
          <a:bodyPr/>
          <a:lstStyle/>
          <a:p>
            <a:pPr/>
            <a:r>
              <a:t>DevOps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What is this DevOps of which you speak?"/>
          <p:cNvSpPr txBox="1"/>
          <p:nvPr>
            <p:ph type="title"/>
          </p:nvPr>
        </p:nvSpPr>
        <p:spPr>
          <a:prstGeom prst="rect">
            <a:avLst/>
          </a:prstGeom>
        </p:spPr>
        <p:txBody>
          <a:bodyPr/>
          <a:lstStyle/>
          <a:p>
            <a:pPr/>
            <a:r>
              <a:t>What is this DevOps of which you speak?</a:t>
            </a:r>
          </a:p>
        </p:txBody>
      </p:sp>
      <p:sp>
        <p:nvSpPr>
          <p:cNvPr id="267" name="“DevOps (a clipped compound of &quot;development&quot; and &quot;operations&quot;) is a software engineering practice that aims at unifying software development (Dev) and software operation (Ops).”…"/>
          <p:cNvSpPr txBox="1"/>
          <p:nvPr>
            <p:ph type="body" idx="1"/>
          </p:nvPr>
        </p:nvSpPr>
        <p:spPr>
          <a:prstGeom prst="rect">
            <a:avLst/>
          </a:prstGeom>
        </p:spPr>
        <p:txBody>
          <a:bodyPr/>
          <a:lstStyle/>
          <a:p>
            <a:pPr marL="0" indent="0">
              <a:buSzTx/>
              <a:buNone/>
              <a:defRPr sz="7200"/>
            </a:pPr>
            <a:r>
              <a:t>“DevOps (a clipped compound of "development" and "operations") is a software engineering practice that aims at unifying software development (Dev) and software operation (Ops).”</a:t>
            </a:r>
          </a:p>
          <a:p>
            <a:pPr marL="0" indent="0" defTabSz="584200">
              <a:spcBef>
                <a:spcPts val="3200"/>
              </a:spcBef>
              <a:buSzTx/>
              <a:buNone/>
              <a:defRPr sz="4200"/>
            </a:pPr>
            <a:r>
              <a:rPr sz="2400"/>
              <a:t>Source:  </a:t>
            </a:r>
            <a:r>
              <a:rPr sz="2400" u="sng">
                <a:hlinkClick r:id="rId2" invalidUrl="" action="" tgtFrame="" tooltip="" history="1" highlightClick="0" endSnd="0"/>
              </a:rPr>
              <a:t>https://en.wikipedia.org/wiki/DevOps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7">
                                            <p:bg/>
                                          </p:spTgt>
                                        </p:tgtEl>
                                        <p:attrNameLst>
                                          <p:attrName>style.visibility</p:attrName>
                                        </p:attrNameLst>
                                      </p:cBhvr>
                                      <p:to>
                                        <p:strVal val="visible"/>
                                      </p:to>
                                    </p:set>
                                    <p:animEffect filter="fade" transition="in">
                                      <p:cBhvr>
                                        <p:cTn id="7" dur="250"/>
                                        <p:tgtEl>
                                          <p:spTgt spid="26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67">
                                            <p:txEl>
                                              <p:pRg st="0" end="0"/>
                                            </p:txEl>
                                          </p:spTgt>
                                        </p:tgtEl>
                                        <p:attrNameLst>
                                          <p:attrName>style.visibility</p:attrName>
                                        </p:attrNameLst>
                                      </p:cBhvr>
                                      <p:to>
                                        <p:strVal val="visible"/>
                                      </p:to>
                                    </p:set>
                                    <p:animEffect filter="fade" transition="in">
                                      <p:cBhvr>
                                        <p:cTn id="10" dur="250"/>
                                        <p:tgtEl>
                                          <p:spTgt spid="267">
                                            <p:txEl>
                                              <p:pRg st="0" end="0"/>
                                            </p:txEl>
                                          </p:spTgt>
                                        </p:tgtEl>
                                      </p:cBhvr>
                                    </p:animEffect>
                                  </p:childTnLst>
                                </p:cTn>
                              </p:par>
                            </p:childTnLst>
                          </p:cTn>
                        </p:par>
                        <p:par>
                          <p:cTn id="11" fill="hold">
                            <p:stCondLst>
                              <p:cond delay="250"/>
                            </p:stCondLst>
                            <p:childTnLst>
                              <p:par>
                                <p:cTn id="12" presetClass="entr" nodeType="afterEffect" presetID="10" grpId="1" fill="hold">
                                  <p:stCondLst>
                                    <p:cond delay="0"/>
                                  </p:stCondLst>
                                  <p:iterate type="el" backwards="0">
                                    <p:tmAbs val="0"/>
                                  </p:iterate>
                                  <p:childTnLst>
                                    <p:set>
                                      <p:cBhvr>
                                        <p:cTn id="13" fill="hold"/>
                                        <p:tgtEl>
                                          <p:spTgt spid="267">
                                            <p:txEl>
                                              <p:pRg st="1" end="1"/>
                                            </p:txEl>
                                          </p:spTgt>
                                        </p:tgtEl>
                                        <p:attrNameLst>
                                          <p:attrName>style.visibility</p:attrName>
                                        </p:attrNameLst>
                                      </p:cBhvr>
                                      <p:to>
                                        <p:strVal val="visible"/>
                                      </p:to>
                                    </p:set>
                                    <p:animEffect filter="fade" transition="in">
                                      <p:cBhvr>
                                        <p:cTn id="14" dur="250"/>
                                        <p:tgtEl>
                                          <p:spTgt spid="267">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7"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Circle"/>
          <p:cNvSpPr/>
          <p:nvPr/>
        </p:nvSpPr>
        <p:spPr>
          <a:xfrm>
            <a:off x="6601099" y="1267099"/>
            <a:ext cx="11181803" cy="11181803"/>
          </a:xfrm>
          <a:prstGeom prst="ellipse">
            <a:avLst/>
          </a:prstGeom>
          <a:solidFill>
            <a:srgbClr val="FFFFFF"/>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defTabSz="584200">
              <a:defRPr sz="3600"/>
            </a:pPr>
          </a:p>
        </p:txBody>
      </p:sp>
      <p:pic>
        <p:nvPicPr>
          <p:cNvPr id="270" name="512px-Devops.svg.png" descr="512px-Devops.svg.png"/>
          <p:cNvPicPr>
            <a:picLocks noChangeAspect="1"/>
          </p:cNvPicPr>
          <p:nvPr/>
        </p:nvPicPr>
        <p:blipFill>
          <a:blip r:embed="rId2">
            <a:extLst/>
          </a:blip>
          <a:stretch>
            <a:fillRect/>
          </a:stretch>
        </p:blipFill>
        <p:spPr>
          <a:xfrm>
            <a:off x="7897479" y="3127826"/>
            <a:ext cx="8589042" cy="8152881"/>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NetDevOps"/>
          <p:cNvSpPr txBox="1"/>
          <p:nvPr>
            <p:ph type="title"/>
          </p:nvPr>
        </p:nvSpPr>
        <p:spPr>
          <a:prstGeom prst="rect">
            <a:avLst/>
          </a:prstGeom>
        </p:spPr>
        <p:txBody>
          <a:bodyPr/>
          <a:lstStyle/>
          <a:p>
            <a:pPr/>
            <a:r>
              <a:t>NetDevOps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NetDevOps"/>
          <p:cNvSpPr txBox="1"/>
          <p:nvPr>
            <p:ph type="title"/>
          </p:nvPr>
        </p:nvSpPr>
        <p:spPr>
          <a:prstGeom prst="rect">
            <a:avLst/>
          </a:prstGeom>
        </p:spPr>
        <p:txBody>
          <a:bodyPr/>
          <a:lstStyle/>
          <a:p>
            <a:pPr/>
            <a:r>
              <a:t>NetDevOps</a:t>
            </a:r>
          </a:p>
        </p:txBody>
      </p:sp>
      <p:sp>
        <p:nvSpPr>
          <p:cNvPr id="275" name="Combines DevOps principles with Network Operations (NetOps) to bring automation, programmability, and collaborative practices to network infrastructure management"/>
          <p:cNvSpPr txBox="1"/>
          <p:nvPr>
            <p:ph type="body" idx="1"/>
          </p:nvPr>
        </p:nvSpPr>
        <p:spPr>
          <a:xfrm>
            <a:off x="2667000" y="3554015"/>
            <a:ext cx="19050000" cy="8590360"/>
          </a:xfrm>
          <a:prstGeom prst="rect">
            <a:avLst/>
          </a:prstGeom>
        </p:spPr>
        <p:txBody>
          <a:bodyPr/>
          <a:lstStyle>
            <a:lvl1pPr marL="0" indent="0">
              <a:buSzTx/>
              <a:buNone/>
            </a:lvl1pPr>
          </a:lstStyle>
          <a:p>
            <a:pPr/>
            <a:r>
              <a:t>Combines DevOps principles with Network Operations (NetOps) to bring automation, programmability, and collaborative practices to network infrastructure management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In Plain English?"/>
          <p:cNvSpPr txBox="1"/>
          <p:nvPr>
            <p:ph type="title"/>
          </p:nvPr>
        </p:nvSpPr>
        <p:spPr>
          <a:prstGeom prst="rect">
            <a:avLst/>
          </a:prstGeom>
        </p:spPr>
        <p:txBody>
          <a:bodyPr/>
          <a:lstStyle/>
          <a:p>
            <a:pPr/>
            <a:r>
              <a:t>In Plain English?</a:t>
            </a:r>
          </a:p>
        </p:txBody>
      </p:sp>
      <p:sp>
        <p:nvSpPr>
          <p:cNvPr id="278" name="The love child between systems/network administrators and programmers"/>
          <p:cNvSpPr txBox="1"/>
          <p:nvPr>
            <p:ph type="body" idx="1"/>
          </p:nvPr>
        </p:nvSpPr>
        <p:spPr>
          <a:prstGeom prst="rect">
            <a:avLst/>
          </a:prstGeom>
        </p:spPr>
        <p:txBody>
          <a:bodyPr/>
          <a:lstStyle>
            <a:lvl1pPr marL="0" indent="0">
              <a:buSzTx/>
              <a:buNone/>
              <a:defRPr sz="7200"/>
            </a:lvl1pPr>
          </a:lstStyle>
          <a:p>
            <a:pPr/>
            <a:r>
              <a:t>The love child between systems/network administrators and programmers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8">
                                            <p:bg/>
                                          </p:spTgt>
                                        </p:tgtEl>
                                        <p:attrNameLst>
                                          <p:attrName>style.visibility</p:attrName>
                                        </p:attrNameLst>
                                      </p:cBhvr>
                                      <p:to>
                                        <p:strVal val="visible"/>
                                      </p:to>
                                    </p:set>
                                    <p:animEffect filter="fade" transition="in">
                                      <p:cBhvr>
                                        <p:cTn id="7" dur="250"/>
                                        <p:tgtEl>
                                          <p:spTgt spid="27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78">
                                            <p:txEl>
                                              <p:pRg st="0" end="0"/>
                                            </p:txEl>
                                          </p:spTgt>
                                        </p:tgtEl>
                                        <p:attrNameLst>
                                          <p:attrName>style.visibility</p:attrName>
                                        </p:attrNameLst>
                                      </p:cBhvr>
                                      <p:to>
                                        <p:strVal val="visible"/>
                                      </p:to>
                                    </p:set>
                                    <p:animEffect filter="fade" transition="in">
                                      <p:cBhvr>
                                        <p:cTn id="10" dur="250"/>
                                        <p:tgtEl>
                                          <p:spTgt spid="27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8"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ystem Configuration Management Tools"/>
          <p:cNvSpPr txBox="1"/>
          <p:nvPr>
            <p:ph type="title"/>
          </p:nvPr>
        </p:nvSpPr>
        <p:spPr>
          <a:prstGeom prst="rect">
            <a:avLst/>
          </a:prstGeom>
        </p:spPr>
        <p:txBody>
          <a:bodyPr/>
          <a:lstStyle/>
          <a:p>
            <a:pPr/>
            <a:r>
              <a:t>System Configuration Management Tools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3">
            <a:extLst/>
          </a:blip>
          <a:stretch>
            <a:fillRect/>
          </a:stretch>
        </p:blipFill>
        <p:spPr>
          <a:xfrm>
            <a:off x="7042413" y="-8116"/>
            <a:ext cx="10299241" cy="13732320"/>
          </a:xfrm>
          <a:prstGeom prst="rect">
            <a:avLst/>
          </a:prstGeom>
          <a:ln w="12700">
            <a:miter lim="400000"/>
          </a:ln>
        </p:spPr>
      </p:pic>
      <p:sp>
        <p:nvSpPr>
          <p:cNvPr id="165" name="What I picture in my head…"/>
          <p:cNvSpPr txBox="1"/>
          <p:nvPr/>
        </p:nvSpPr>
        <p:spPr>
          <a:xfrm>
            <a:off x="7278993" y="394077"/>
            <a:ext cx="8173822" cy="800101"/>
          </a:xfrm>
          <a:prstGeom prst="rect">
            <a:avLst/>
          </a:prstGeom>
          <a:blipFill>
            <a:blip r:embed="rId4"/>
          </a:blipFill>
          <a:ln w="12700">
            <a:miter lim="400000"/>
          </a:ln>
          <a:effectLst>
            <a:outerShdw sx="100000" sy="100000" kx="0" ky="0" algn="b" rotWithShape="0" blurRad="177800" dist="406400" dir="5400000">
              <a:srgbClr val="000000">
                <a:alpha val="68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4800"/>
            </a:lvl1pPr>
          </a:lstStyle>
          <a:p>
            <a:pPr/>
            <a:r>
              <a:t>What I picture in my head…</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AJzOwTfE0NvzZFy6ntDKXQ-cfengine-logo.png" descr="AJzOwTfE0NvzZFy6ntDKXQ-cfengine-logo.png"/>
          <p:cNvPicPr>
            <a:picLocks noChangeAspect="1"/>
          </p:cNvPicPr>
          <p:nvPr/>
        </p:nvPicPr>
        <p:blipFill>
          <a:blip r:embed="rId3">
            <a:extLst/>
          </a:blip>
          <a:stretch>
            <a:fillRect/>
          </a:stretch>
        </p:blipFill>
        <p:spPr>
          <a:xfrm>
            <a:off x="3833836" y="529154"/>
            <a:ext cx="6554368" cy="1786214"/>
          </a:xfrm>
          <a:prstGeom prst="rect">
            <a:avLst/>
          </a:prstGeom>
          <a:ln w="12700">
            <a:miter lim="400000"/>
          </a:ln>
        </p:spPr>
      </p:pic>
      <p:pic>
        <p:nvPicPr>
          <p:cNvPr id="285" name="color-puppetlabs.png" descr="color-puppetlabs.png"/>
          <p:cNvPicPr>
            <a:picLocks noChangeAspect="1"/>
          </p:cNvPicPr>
          <p:nvPr/>
        </p:nvPicPr>
        <p:blipFill>
          <a:blip r:embed="rId4">
            <a:extLst/>
          </a:blip>
          <a:stretch>
            <a:fillRect/>
          </a:stretch>
        </p:blipFill>
        <p:spPr>
          <a:xfrm>
            <a:off x="4170981" y="10017228"/>
            <a:ext cx="5000626" cy="2857501"/>
          </a:xfrm>
          <a:prstGeom prst="rect">
            <a:avLst/>
          </a:prstGeom>
          <a:ln w="12700">
            <a:miter lim="400000"/>
          </a:ln>
        </p:spPr>
      </p:pic>
      <p:pic>
        <p:nvPicPr>
          <p:cNvPr id="286" name="logo-1.png" descr="logo-1.png"/>
          <p:cNvPicPr>
            <a:picLocks noChangeAspect="1"/>
          </p:cNvPicPr>
          <p:nvPr/>
        </p:nvPicPr>
        <p:blipFill>
          <a:blip r:embed="rId5">
            <a:extLst/>
          </a:blip>
          <a:stretch>
            <a:fillRect/>
          </a:stretch>
        </p:blipFill>
        <p:spPr>
          <a:xfrm>
            <a:off x="16772929" y="210539"/>
            <a:ext cx="4071791" cy="4013204"/>
          </a:xfrm>
          <a:prstGeom prst="rect">
            <a:avLst/>
          </a:prstGeom>
          <a:ln w="12700">
            <a:miter lim="400000"/>
          </a:ln>
        </p:spPr>
      </p:pic>
      <p:pic>
        <p:nvPicPr>
          <p:cNvPr id="287" name="Saltstack_logo.Jpg.jpg" descr="Saltstack_logo.Jpg.jpg"/>
          <p:cNvPicPr>
            <a:picLocks noChangeAspect="1"/>
          </p:cNvPicPr>
          <p:nvPr/>
        </p:nvPicPr>
        <p:blipFill>
          <a:blip r:embed="rId6">
            <a:extLst/>
          </a:blip>
          <a:stretch>
            <a:fillRect/>
          </a:stretch>
        </p:blipFill>
        <p:spPr>
          <a:xfrm>
            <a:off x="15116333" y="8593742"/>
            <a:ext cx="5777640" cy="3618224"/>
          </a:xfrm>
          <a:prstGeom prst="rect">
            <a:avLst/>
          </a:prstGeom>
          <a:ln w="12700">
            <a:miter lim="400000"/>
          </a:ln>
        </p:spPr>
      </p:pic>
      <p:pic>
        <p:nvPicPr>
          <p:cNvPr id="288" name="Ansible_Logo.png" descr="Ansible_Logo.png"/>
          <p:cNvPicPr>
            <a:picLocks noChangeAspect="1"/>
          </p:cNvPicPr>
          <p:nvPr/>
        </p:nvPicPr>
        <p:blipFill>
          <a:blip r:embed="rId7">
            <a:extLst/>
          </a:blip>
          <a:stretch>
            <a:fillRect/>
          </a:stretch>
        </p:blipFill>
        <p:spPr>
          <a:xfrm>
            <a:off x="10406062" y="5072062"/>
            <a:ext cx="3571876" cy="3571876"/>
          </a:xfrm>
          <a:prstGeom prst="rect">
            <a:avLst/>
          </a:prstGeom>
          <a:ln w="12700">
            <a:miter lim="400000"/>
          </a:ln>
        </p:spPr>
      </p:pic>
      <p:pic>
        <p:nvPicPr>
          <p:cNvPr id="289" name="munki_logo.png" descr="munki_logo.png"/>
          <p:cNvPicPr>
            <a:picLocks noChangeAspect="1"/>
          </p:cNvPicPr>
          <p:nvPr/>
        </p:nvPicPr>
        <p:blipFill>
          <a:blip r:embed="rId8">
            <a:extLst/>
          </a:blip>
          <a:stretch>
            <a:fillRect/>
          </a:stretch>
        </p:blipFill>
        <p:spPr>
          <a:xfrm>
            <a:off x="17094324" y="5267263"/>
            <a:ext cx="3429001" cy="2282957"/>
          </a:xfrm>
          <a:prstGeom prst="rect">
            <a:avLst/>
          </a:prstGeom>
          <a:ln w="12700">
            <a:miter lim="400000"/>
          </a:ln>
        </p:spPr>
      </p:pic>
      <p:pic>
        <p:nvPicPr>
          <p:cNvPr id="290" name="1484999032_logo_cm_story.jpg" descr="1484999032_logo_cm_story.jpg"/>
          <p:cNvPicPr>
            <a:picLocks noChangeAspect="1"/>
          </p:cNvPicPr>
          <p:nvPr/>
        </p:nvPicPr>
        <p:blipFill>
          <a:blip r:embed="rId9">
            <a:extLst/>
          </a:blip>
          <a:stretch>
            <a:fillRect/>
          </a:stretch>
        </p:blipFill>
        <p:spPr>
          <a:xfrm>
            <a:off x="3834766" y="5815860"/>
            <a:ext cx="4212906" cy="208428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84"/>
                                        </p:tgtEl>
                                        <p:attrNameLst>
                                          <p:attrName>style.visibility</p:attrName>
                                        </p:attrNameLst>
                                      </p:cBhvr>
                                      <p:to>
                                        <p:strVal val="visible"/>
                                      </p:to>
                                    </p:set>
                                    <p:animEffect filter="fade" transition="in">
                                      <p:cBhvr>
                                        <p:cTn id="7" dur="250"/>
                                        <p:tgtEl>
                                          <p:spTgt spid="284"/>
                                        </p:tgtEl>
                                      </p:cBhvr>
                                    </p:animEffect>
                                  </p:childTnLst>
                                </p:cTn>
                              </p:par>
                            </p:childTnLst>
                          </p:cTn>
                        </p:par>
                        <p:par>
                          <p:cTn id="8" fill="hold">
                            <p:stCondLst>
                              <p:cond delay="250"/>
                            </p:stCondLst>
                            <p:childTnLst>
                              <p:par>
                                <p:cTn id="9" presetClass="entr" nodeType="afterEffect" presetID="10" grpId="2" fill="hold">
                                  <p:stCondLst>
                                    <p:cond delay="250"/>
                                  </p:stCondLst>
                                  <p:iterate type="el" backwards="0">
                                    <p:tmAbs val="0"/>
                                  </p:iterate>
                                  <p:childTnLst>
                                    <p:set>
                                      <p:cBhvr>
                                        <p:cTn id="10" fill="hold"/>
                                        <p:tgtEl>
                                          <p:spTgt spid="286"/>
                                        </p:tgtEl>
                                        <p:attrNameLst>
                                          <p:attrName>style.visibility</p:attrName>
                                        </p:attrNameLst>
                                      </p:cBhvr>
                                      <p:to>
                                        <p:strVal val="visible"/>
                                      </p:to>
                                    </p:set>
                                    <p:animEffect filter="fade" transition="in">
                                      <p:cBhvr>
                                        <p:cTn id="11" dur="250"/>
                                        <p:tgtEl>
                                          <p:spTgt spid="286"/>
                                        </p:tgtEl>
                                      </p:cBhvr>
                                    </p:animEffect>
                                  </p:childTnLst>
                                </p:cTn>
                              </p:par>
                            </p:childTnLst>
                          </p:cTn>
                        </p:par>
                        <p:par>
                          <p:cTn id="12" fill="hold">
                            <p:stCondLst>
                              <p:cond delay="750"/>
                            </p:stCondLst>
                            <p:childTnLst>
                              <p:par>
                                <p:cTn id="13" presetClass="entr" nodeType="afterEffect" presetID="10" grpId="3" fill="hold">
                                  <p:stCondLst>
                                    <p:cond delay="250"/>
                                  </p:stCondLst>
                                  <p:iterate type="el" backwards="0">
                                    <p:tmAbs val="0"/>
                                  </p:iterate>
                                  <p:childTnLst>
                                    <p:set>
                                      <p:cBhvr>
                                        <p:cTn id="14" fill="hold"/>
                                        <p:tgtEl>
                                          <p:spTgt spid="285"/>
                                        </p:tgtEl>
                                        <p:attrNameLst>
                                          <p:attrName>style.visibility</p:attrName>
                                        </p:attrNameLst>
                                      </p:cBhvr>
                                      <p:to>
                                        <p:strVal val="visible"/>
                                      </p:to>
                                    </p:set>
                                    <p:animEffect filter="fade" transition="in">
                                      <p:cBhvr>
                                        <p:cTn id="15" dur="250"/>
                                        <p:tgtEl>
                                          <p:spTgt spid="285"/>
                                        </p:tgtEl>
                                      </p:cBhvr>
                                    </p:animEffect>
                                  </p:childTnLst>
                                </p:cTn>
                              </p:par>
                            </p:childTnLst>
                          </p:cTn>
                        </p:par>
                        <p:par>
                          <p:cTn id="16" fill="hold">
                            <p:stCondLst>
                              <p:cond delay="1250"/>
                            </p:stCondLst>
                            <p:childTnLst>
                              <p:par>
                                <p:cTn id="17" presetClass="entr" nodeType="afterEffect" presetID="10" grpId="4" fill="hold">
                                  <p:stCondLst>
                                    <p:cond delay="250"/>
                                  </p:stCondLst>
                                  <p:iterate type="el" backwards="0">
                                    <p:tmAbs val="0"/>
                                  </p:iterate>
                                  <p:childTnLst>
                                    <p:set>
                                      <p:cBhvr>
                                        <p:cTn id="18" fill="hold"/>
                                        <p:tgtEl>
                                          <p:spTgt spid="287"/>
                                        </p:tgtEl>
                                        <p:attrNameLst>
                                          <p:attrName>style.visibility</p:attrName>
                                        </p:attrNameLst>
                                      </p:cBhvr>
                                      <p:to>
                                        <p:strVal val="visible"/>
                                      </p:to>
                                    </p:set>
                                    <p:animEffect filter="fade" transition="in">
                                      <p:cBhvr>
                                        <p:cTn id="19" dur="250"/>
                                        <p:tgtEl>
                                          <p:spTgt spid="287"/>
                                        </p:tgtEl>
                                      </p:cBhvr>
                                    </p:animEffect>
                                  </p:childTnLst>
                                </p:cTn>
                              </p:par>
                            </p:childTnLst>
                          </p:cTn>
                        </p:par>
                        <p:par>
                          <p:cTn id="20" fill="hold">
                            <p:stCondLst>
                              <p:cond delay="1750"/>
                            </p:stCondLst>
                            <p:childTnLst>
                              <p:par>
                                <p:cTn id="21" presetClass="entr" nodeType="afterEffect" presetID="10" grpId="5" fill="hold">
                                  <p:stCondLst>
                                    <p:cond delay="250"/>
                                  </p:stCondLst>
                                  <p:iterate type="el" backwards="0">
                                    <p:tmAbs val="0"/>
                                  </p:iterate>
                                  <p:childTnLst>
                                    <p:set>
                                      <p:cBhvr>
                                        <p:cTn id="22" fill="hold"/>
                                        <p:tgtEl>
                                          <p:spTgt spid="289"/>
                                        </p:tgtEl>
                                        <p:attrNameLst>
                                          <p:attrName>style.visibility</p:attrName>
                                        </p:attrNameLst>
                                      </p:cBhvr>
                                      <p:to>
                                        <p:strVal val="visible"/>
                                      </p:to>
                                    </p:set>
                                    <p:animEffect filter="fade" transition="in">
                                      <p:cBhvr>
                                        <p:cTn id="23" dur="250"/>
                                        <p:tgtEl>
                                          <p:spTgt spid="289"/>
                                        </p:tgtEl>
                                      </p:cBhvr>
                                    </p:animEffect>
                                  </p:childTnLst>
                                </p:cTn>
                              </p:par>
                            </p:childTnLst>
                          </p:cTn>
                        </p:par>
                        <p:par>
                          <p:cTn id="24" fill="hold">
                            <p:stCondLst>
                              <p:cond delay="2250"/>
                            </p:stCondLst>
                            <p:childTnLst>
                              <p:par>
                                <p:cTn id="25" presetClass="entr" nodeType="afterEffect" presetID="10" grpId="6" fill="hold">
                                  <p:stCondLst>
                                    <p:cond delay="250"/>
                                  </p:stCondLst>
                                  <p:iterate type="el" backwards="0">
                                    <p:tmAbs val="0"/>
                                  </p:iterate>
                                  <p:childTnLst>
                                    <p:set>
                                      <p:cBhvr>
                                        <p:cTn id="26" fill="hold"/>
                                        <p:tgtEl>
                                          <p:spTgt spid="290"/>
                                        </p:tgtEl>
                                        <p:attrNameLst>
                                          <p:attrName>style.visibility</p:attrName>
                                        </p:attrNameLst>
                                      </p:cBhvr>
                                      <p:to>
                                        <p:strVal val="visible"/>
                                      </p:to>
                                    </p:set>
                                    <p:animEffect filter="fade" transition="in">
                                      <p:cBhvr>
                                        <p:cTn id="27" dur="250"/>
                                        <p:tgtEl>
                                          <p:spTgt spid="290"/>
                                        </p:tgtEl>
                                      </p:cBhvr>
                                    </p:animEffect>
                                  </p:childTnLst>
                                </p:cTn>
                              </p:par>
                            </p:childTnLst>
                          </p:cTn>
                        </p:par>
                        <p:par>
                          <p:cTn id="28" fill="hold">
                            <p:stCondLst>
                              <p:cond delay="2750"/>
                            </p:stCondLst>
                            <p:childTnLst>
                              <p:par>
                                <p:cTn id="29" presetClass="entr" nodeType="afterEffect" presetID="10" grpId="7" fill="hold">
                                  <p:stCondLst>
                                    <p:cond delay="250"/>
                                  </p:stCondLst>
                                  <p:iterate type="el" backwards="0">
                                    <p:tmAbs val="0"/>
                                  </p:iterate>
                                  <p:childTnLst>
                                    <p:set>
                                      <p:cBhvr>
                                        <p:cTn id="30" fill="hold"/>
                                        <p:tgtEl>
                                          <p:spTgt spid="288"/>
                                        </p:tgtEl>
                                        <p:attrNameLst>
                                          <p:attrName>style.visibility</p:attrName>
                                        </p:attrNameLst>
                                      </p:cBhvr>
                                      <p:to>
                                        <p:strVal val="visible"/>
                                      </p:to>
                                    </p:set>
                                    <p:animEffect filter="fade" transition="in">
                                      <p:cBhvr>
                                        <p:cTn id="31" dur="25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0" grpId="6"/>
      <p:bldP build="whole" bldLvl="1" animBg="1" rev="0" advAuto="0" spid="288" grpId="7"/>
      <p:bldP build="whole" bldLvl="1" animBg="1" rev="0" advAuto="0" spid="287" grpId="4"/>
      <p:bldP build="whole" bldLvl="1" animBg="1" rev="0" advAuto="0" spid="286" grpId="2"/>
      <p:bldP build="whole" bldLvl="1" animBg="1" rev="0" advAuto="0" spid="289" grpId="5"/>
      <p:bldP build="whole" bldLvl="1" animBg="1" rev="0" advAuto="0" spid="284" grpId="1"/>
      <p:bldP build="whole" bldLvl="1" animBg="1" rev="0" advAuto="0" spid="285" grpId="3"/>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9" name="Group"/>
          <p:cNvGrpSpPr/>
          <p:nvPr/>
        </p:nvGrpSpPr>
        <p:grpSpPr>
          <a:xfrm>
            <a:off x="3958851" y="421863"/>
            <a:ext cx="15707472" cy="2870827"/>
            <a:chOff x="0" y="0"/>
            <a:chExt cx="15707470" cy="2870826"/>
          </a:xfrm>
        </p:grpSpPr>
        <p:grpSp>
          <p:nvGrpSpPr>
            <p:cNvPr id="297" name="Group"/>
            <p:cNvGrpSpPr/>
            <p:nvPr/>
          </p:nvGrpSpPr>
          <p:grpSpPr>
            <a:xfrm>
              <a:off x="-1" y="0"/>
              <a:ext cx="15707472" cy="2870827"/>
              <a:chOff x="0" y="0"/>
              <a:chExt cx="15707469" cy="2870826"/>
            </a:xfrm>
          </p:grpSpPr>
          <p:pic>
            <p:nvPicPr>
              <p:cNvPr id="294" name="1200px-The_C_Programming_Language_logo.svg.png" descr="1200px-The_C_Programming_Language_logo.svg.png"/>
              <p:cNvPicPr>
                <a:picLocks noChangeAspect="1"/>
              </p:cNvPicPr>
              <p:nvPr/>
            </p:nvPicPr>
            <p:blipFill>
              <a:blip r:embed="rId3">
                <a:extLst/>
              </a:blip>
              <a:stretch>
                <a:fillRect/>
              </a:stretch>
            </p:blipFill>
            <p:spPr>
              <a:xfrm>
                <a:off x="13427250" y="0"/>
                <a:ext cx="2217538" cy="2357982"/>
              </a:xfrm>
              <a:prstGeom prst="rect">
                <a:avLst/>
              </a:prstGeom>
              <a:ln w="12700" cap="flat">
                <a:noFill/>
                <a:miter lim="400000"/>
              </a:ln>
              <a:effectLst/>
            </p:spPr>
          </p:pic>
          <p:pic>
            <p:nvPicPr>
              <p:cNvPr id="295" name="AJzOwTfE0NvzZFy6ntDKXQ-cfengine-logo.png" descr="AJzOwTfE0NvzZFy6ntDKXQ-cfengine-logo.png"/>
              <p:cNvPicPr>
                <a:picLocks noChangeAspect="1"/>
              </p:cNvPicPr>
              <p:nvPr/>
            </p:nvPicPr>
            <p:blipFill>
              <a:blip r:embed="rId4">
                <a:extLst/>
              </a:blip>
              <a:stretch>
                <a:fillRect/>
              </a:stretch>
            </p:blipFill>
            <p:spPr>
              <a:xfrm>
                <a:off x="0" y="285884"/>
                <a:ext cx="6554367" cy="1786214"/>
              </a:xfrm>
              <a:prstGeom prst="rect">
                <a:avLst/>
              </a:prstGeom>
              <a:ln w="12700" cap="flat">
                <a:noFill/>
                <a:miter lim="400000"/>
              </a:ln>
              <a:effectLst/>
            </p:spPr>
          </p:pic>
          <p:sp>
            <p:nvSpPr>
              <p:cNvPr id="296" name="Line"/>
              <p:cNvSpPr/>
              <p:nvPr/>
            </p:nvSpPr>
            <p:spPr>
              <a:xfrm>
                <a:off x="373133" y="2870826"/>
                <a:ext cx="15334337" cy="1"/>
              </a:xfrm>
              <a:prstGeom prst="line">
                <a:avLst/>
              </a:prstGeom>
              <a:noFill/>
              <a:ln w="25400" cap="flat">
                <a:solidFill>
                  <a:srgbClr val="FFFFFF"/>
                </a:solidFill>
                <a:prstDash val="solid"/>
                <a:miter lim="400000"/>
              </a:ln>
              <a:effectLst/>
            </p:spPr>
            <p:txBody>
              <a:bodyPr wrap="square" lIns="0" tIns="0" rIns="0" bIns="0" numCol="1" anchor="t">
                <a:noAutofit/>
              </a:bodyPr>
              <a:lstStyle/>
              <a:p>
                <a:pPr>
                  <a:defRPr sz="5000"/>
                </a:pPr>
              </a:p>
            </p:txBody>
          </p:sp>
        </p:grpSp>
        <p:sp>
          <p:nvSpPr>
            <p:cNvPr id="298" name="Arrow"/>
            <p:cNvSpPr/>
            <p:nvPr/>
          </p:nvSpPr>
          <p:spPr>
            <a:xfrm>
              <a:off x="10893729" y="854750"/>
              <a:ext cx="1161326" cy="1161326"/>
            </a:xfrm>
            <a:prstGeom prst="rightArrow">
              <a:avLst>
                <a:gd name="adj1" fmla="val 32000"/>
                <a:gd name="adj2" fmla="val 64000"/>
              </a:avLst>
            </a:prstGeom>
            <a:blipFill rotWithShape="1">
              <a:blip r:embed="rId5"/>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grpSp>
      <p:grpSp>
        <p:nvGrpSpPr>
          <p:cNvPr id="306" name="Group"/>
          <p:cNvGrpSpPr/>
          <p:nvPr/>
        </p:nvGrpSpPr>
        <p:grpSpPr>
          <a:xfrm>
            <a:off x="4331985" y="3805533"/>
            <a:ext cx="15949100" cy="4526049"/>
            <a:chOff x="0" y="0"/>
            <a:chExt cx="15949099" cy="4526047"/>
          </a:xfrm>
        </p:grpSpPr>
        <p:grpSp>
          <p:nvGrpSpPr>
            <p:cNvPr id="304" name="Group"/>
            <p:cNvGrpSpPr/>
            <p:nvPr/>
          </p:nvGrpSpPr>
          <p:grpSpPr>
            <a:xfrm>
              <a:off x="-1" y="0"/>
              <a:ext cx="15949100" cy="4526048"/>
              <a:chOff x="0" y="0"/>
              <a:chExt cx="15949098" cy="4526047"/>
            </a:xfrm>
          </p:grpSpPr>
          <p:pic>
            <p:nvPicPr>
              <p:cNvPr id="300" name="ruby-card.png" descr="ruby-card.png"/>
              <p:cNvPicPr>
                <a:picLocks noChangeAspect="1"/>
              </p:cNvPicPr>
              <p:nvPr/>
            </p:nvPicPr>
            <p:blipFill>
              <a:blip r:embed="rId6">
                <a:extLst/>
              </a:blip>
              <a:stretch>
                <a:fillRect/>
              </a:stretch>
            </p:blipFill>
            <p:spPr>
              <a:xfrm>
                <a:off x="12376673" y="1113495"/>
                <a:ext cx="3572426" cy="1786213"/>
              </a:xfrm>
              <a:prstGeom prst="rect">
                <a:avLst/>
              </a:prstGeom>
              <a:ln w="12700" cap="flat">
                <a:noFill/>
                <a:miter lim="400000"/>
              </a:ln>
              <a:effectLst/>
            </p:spPr>
          </p:pic>
          <p:pic>
            <p:nvPicPr>
              <p:cNvPr id="301" name="logo-1.png" descr="logo-1.png"/>
              <p:cNvPicPr>
                <a:picLocks noChangeAspect="1"/>
              </p:cNvPicPr>
              <p:nvPr/>
            </p:nvPicPr>
            <p:blipFill>
              <a:blip r:embed="rId7">
                <a:extLst/>
              </a:blip>
              <a:stretch>
                <a:fillRect/>
              </a:stretch>
            </p:blipFill>
            <p:spPr>
              <a:xfrm>
                <a:off x="171553" y="0"/>
                <a:ext cx="4071791" cy="4013204"/>
              </a:xfrm>
              <a:prstGeom prst="rect">
                <a:avLst/>
              </a:prstGeom>
              <a:ln w="12700" cap="flat">
                <a:noFill/>
                <a:miter lim="400000"/>
              </a:ln>
              <a:effectLst/>
            </p:spPr>
          </p:pic>
          <p:pic>
            <p:nvPicPr>
              <p:cNvPr id="302" name="color-puppetlabs.png" descr="color-puppetlabs.png"/>
              <p:cNvPicPr>
                <a:picLocks noChangeAspect="1"/>
              </p:cNvPicPr>
              <p:nvPr/>
            </p:nvPicPr>
            <p:blipFill>
              <a:blip r:embed="rId8">
                <a:extLst/>
              </a:blip>
              <a:stretch>
                <a:fillRect/>
              </a:stretch>
            </p:blipFill>
            <p:spPr>
              <a:xfrm>
                <a:off x="4806061" y="577851"/>
                <a:ext cx="5000626" cy="2857501"/>
              </a:xfrm>
              <a:prstGeom prst="rect">
                <a:avLst/>
              </a:prstGeom>
              <a:ln w="12700" cap="flat">
                <a:noFill/>
                <a:miter lim="400000"/>
              </a:ln>
              <a:effectLst/>
            </p:spPr>
          </p:pic>
          <p:sp>
            <p:nvSpPr>
              <p:cNvPr id="303" name="Line"/>
              <p:cNvSpPr/>
              <p:nvPr/>
            </p:nvSpPr>
            <p:spPr>
              <a:xfrm>
                <a:off x="0" y="4526047"/>
                <a:ext cx="15334337" cy="1"/>
              </a:xfrm>
              <a:prstGeom prst="line">
                <a:avLst/>
              </a:prstGeom>
              <a:noFill/>
              <a:ln w="25400" cap="flat">
                <a:solidFill>
                  <a:srgbClr val="FFFFFF"/>
                </a:solidFill>
                <a:prstDash val="solid"/>
                <a:miter lim="400000"/>
              </a:ln>
              <a:effectLst/>
            </p:spPr>
            <p:txBody>
              <a:bodyPr wrap="square" lIns="0" tIns="0" rIns="0" bIns="0" numCol="1" anchor="t">
                <a:noAutofit/>
              </a:bodyPr>
              <a:lstStyle/>
              <a:p>
                <a:pPr>
                  <a:defRPr sz="5000"/>
                </a:pPr>
              </a:p>
            </p:txBody>
          </p:sp>
        </p:grpSp>
        <p:sp>
          <p:nvSpPr>
            <p:cNvPr id="305" name="Arrow"/>
            <p:cNvSpPr/>
            <p:nvPr/>
          </p:nvSpPr>
          <p:spPr>
            <a:xfrm>
              <a:off x="10520595" y="1254985"/>
              <a:ext cx="1161326" cy="1161326"/>
            </a:xfrm>
            <a:prstGeom prst="rightArrow">
              <a:avLst>
                <a:gd name="adj1" fmla="val 32000"/>
                <a:gd name="adj2" fmla="val 64000"/>
              </a:avLst>
            </a:prstGeom>
            <a:blipFill rotWithShape="1">
              <a:blip r:embed="rId5"/>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grpSp>
      <p:grpSp>
        <p:nvGrpSpPr>
          <p:cNvPr id="313" name="Group"/>
          <p:cNvGrpSpPr/>
          <p:nvPr/>
        </p:nvGrpSpPr>
        <p:grpSpPr>
          <a:xfrm>
            <a:off x="3298031" y="8844426"/>
            <a:ext cx="17528977" cy="3571876"/>
            <a:chOff x="0" y="0"/>
            <a:chExt cx="17528976" cy="3571875"/>
          </a:xfrm>
        </p:grpSpPr>
        <p:grpSp>
          <p:nvGrpSpPr>
            <p:cNvPr id="311" name="Group"/>
            <p:cNvGrpSpPr/>
            <p:nvPr/>
          </p:nvGrpSpPr>
          <p:grpSpPr>
            <a:xfrm>
              <a:off x="-1" y="0"/>
              <a:ext cx="17528978" cy="3571875"/>
              <a:chOff x="0" y="0"/>
              <a:chExt cx="17528976" cy="3571875"/>
            </a:xfrm>
          </p:grpSpPr>
          <p:pic>
            <p:nvPicPr>
              <p:cNvPr id="307" name="python-logo-master-v3-TM.png" descr="python-logo-master-v3-TM.png"/>
              <p:cNvPicPr>
                <a:picLocks noChangeAspect="1"/>
              </p:cNvPicPr>
              <p:nvPr/>
            </p:nvPicPr>
            <p:blipFill>
              <a:blip r:embed="rId9">
                <a:extLst/>
              </a:blip>
              <a:stretch>
                <a:fillRect/>
              </a:stretch>
            </p:blipFill>
            <p:spPr>
              <a:xfrm>
                <a:off x="13224034" y="577851"/>
                <a:ext cx="4304943" cy="1454083"/>
              </a:xfrm>
              <a:prstGeom prst="rect">
                <a:avLst/>
              </a:prstGeom>
              <a:ln w="12700" cap="flat">
                <a:noFill/>
                <a:miter lim="400000"/>
              </a:ln>
              <a:effectLst/>
            </p:spPr>
          </p:pic>
          <p:pic>
            <p:nvPicPr>
              <p:cNvPr id="308" name="Saltstack_logo.Jpg.jpg" descr="Saltstack_logo.Jpg.jpg"/>
              <p:cNvPicPr>
                <a:picLocks noChangeAspect="1"/>
              </p:cNvPicPr>
              <p:nvPr/>
            </p:nvPicPr>
            <p:blipFill>
              <a:blip r:embed="rId10">
                <a:extLst/>
              </a:blip>
              <a:stretch>
                <a:fillRect/>
              </a:stretch>
            </p:blipFill>
            <p:spPr>
              <a:xfrm>
                <a:off x="6912674" y="545160"/>
                <a:ext cx="3962588" cy="2481554"/>
              </a:xfrm>
              <a:prstGeom prst="rect">
                <a:avLst/>
              </a:prstGeom>
              <a:ln w="12700" cap="flat">
                <a:noFill/>
                <a:miter lim="400000"/>
              </a:ln>
              <a:effectLst/>
            </p:spPr>
          </p:pic>
          <p:pic>
            <p:nvPicPr>
              <p:cNvPr id="309" name="Ansible_Logo.png" descr="Ansible_Logo.png"/>
              <p:cNvPicPr>
                <a:picLocks noChangeAspect="1"/>
              </p:cNvPicPr>
              <p:nvPr/>
            </p:nvPicPr>
            <p:blipFill>
              <a:blip r:embed="rId11">
                <a:extLst/>
              </a:blip>
              <a:stretch>
                <a:fillRect/>
              </a:stretch>
            </p:blipFill>
            <p:spPr>
              <a:xfrm>
                <a:off x="0" y="0"/>
                <a:ext cx="3571875" cy="3571875"/>
              </a:xfrm>
              <a:prstGeom prst="rect">
                <a:avLst/>
              </a:prstGeom>
              <a:ln w="12700" cap="flat">
                <a:noFill/>
                <a:miter lim="400000"/>
              </a:ln>
              <a:effectLst/>
            </p:spPr>
          </p:pic>
          <p:pic>
            <p:nvPicPr>
              <p:cNvPr id="310" name="munki_logo.png" descr="munki_logo.png"/>
              <p:cNvPicPr>
                <a:picLocks noChangeAspect="1"/>
              </p:cNvPicPr>
              <p:nvPr/>
            </p:nvPicPr>
            <p:blipFill>
              <a:blip r:embed="rId12">
                <a:extLst/>
              </a:blip>
              <a:stretch>
                <a:fillRect/>
              </a:stretch>
            </p:blipFill>
            <p:spPr>
              <a:xfrm>
                <a:off x="3277121" y="644459"/>
                <a:ext cx="3429001" cy="2282957"/>
              </a:xfrm>
              <a:prstGeom prst="rect">
                <a:avLst/>
              </a:prstGeom>
              <a:ln w="12700" cap="flat">
                <a:noFill/>
                <a:miter lim="400000"/>
              </a:ln>
              <a:effectLst/>
            </p:spPr>
          </p:pic>
        </p:grpSp>
        <p:sp>
          <p:nvSpPr>
            <p:cNvPr id="312" name="Arrow"/>
            <p:cNvSpPr/>
            <p:nvPr/>
          </p:nvSpPr>
          <p:spPr>
            <a:xfrm>
              <a:off x="11554550" y="854750"/>
              <a:ext cx="1161326" cy="1161326"/>
            </a:xfrm>
            <a:prstGeom prst="rightArrow">
              <a:avLst>
                <a:gd name="adj1" fmla="val 32000"/>
                <a:gd name="adj2" fmla="val 64000"/>
              </a:avLst>
            </a:prstGeom>
            <a:blipFill rotWithShape="1">
              <a:blip r:embed="rId5"/>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99"/>
                                        </p:tgtEl>
                                        <p:attrNameLst>
                                          <p:attrName>style.visibility</p:attrName>
                                        </p:attrNameLst>
                                      </p:cBhvr>
                                      <p:to>
                                        <p:strVal val="visible"/>
                                      </p:to>
                                    </p:set>
                                    <p:animEffect filter="fade" transition="in">
                                      <p:cBhvr>
                                        <p:cTn id="7" dur="10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06"/>
                                        </p:tgtEl>
                                        <p:attrNameLst>
                                          <p:attrName>style.visibility</p:attrName>
                                        </p:attrNameLst>
                                      </p:cBhvr>
                                      <p:to>
                                        <p:strVal val="visible"/>
                                      </p:to>
                                    </p:set>
                                    <p:animEffect filter="fade" transition="in">
                                      <p:cBhvr>
                                        <p:cTn id="12" dur="1000"/>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13"/>
                                        </p:tgtEl>
                                        <p:attrNameLst>
                                          <p:attrName>style.visibility</p:attrName>
                                        </p:attrNameLst>
                                      </p:cBhvr>
                                      <p:to>
                                        <p:strVal val="visible"/>
                                      </p:to>
                                    </p:set>
                                    <p:animEffect filter="fade" transition="in">
                                      <p:cBhvr>
                                        <p:cTn id="17"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6" grpId="2"/>
      <p:bldP build="whole" bldLvl="1" animBg="1" rev="0" advAuto="0" spid="313" grpId="3"/>
      <p:bldP build="whole" bldLvl="1" animBg="1" rev="0" advAuto="0" spid="299"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ANSIBLE"/>
          <p:cNvSpPr txBox="1"/>
          <p:nvPr>
            <p:ph type="title"/>
          </p:nvPr>
        </p:nvSpPr>
        <p:spPr>
          <a:prstGeom prst="rect">
            <a:avLst/>
          </a:prstGeom>
        </p:spPr>
        <p:txBody>
          <a:bodyPr/>
          <a:lstStyle/>
          <a:p>
            <a:pPr/>
            <a:r>
              <a:t>ANSIBLE</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Ansible"/>
          <p:cNvSpPr txBox="1"/>
          <p:nvPr>
            <p:ph type="title"/>
          </p:nvPr>
        </p:nvSpPr>
        <p:spPr>
          <a:prstGeom prst="rect">
            <a:avLst/>
          </a:prstGeom>
        </p:spPr>
        <p:txBody>
          <a:bodyPr/>
          <a:lstStyle/>
          <a:p>
            <a:pPr/>
            <a:r>
              <a:t>Ansible</a:t>
            </a:r>
          </a:p>
        </p:txBody>
      </p:sp>
      <p:sp>
        <p:nvSpPr>
          <p:cNvPr id="320" name="The name &quot;Ansible&quot; references a fictional instantaneous hyperspace communication system (as featured in Orson Scott Card's Ender's Game (1985),[9][10] and originally conceived by Ursula K. Le Guin for her novel Rocannon's World (1966)).[11]…"/>
          <p:cNvSpPr txBox="1"/>
          <p:nvPr>
            <p:ph type="body" idx="1"/>
          </p:nvPr>
        </p:nvSpPr>
        <p:spPr>
          <a:prstGeom prst="rect">
            <a:avLst/>
          </a:prstGeom>
        </p:spPr>
        <p:txBody>
          <a:bodyPr>
            <a:normAutofit fontScale="100000" lnSpcReduction="0"/>
          </a:bodyPr>
          <a:lstStyle/>
          <a:p>
            <a:pPr marL="0" indent="0">
              <a:buSzTx/>
              <a:buNone/>
            </a:pPr>
            <a:r>
              <a:t>The name "Ansible" references a fictional instantaneous hyperspace communication system (as featured in Orson Scott Card's </a:t>
            </a:r>
            <a:r>
              <a:rPr b="1">
                <a:solidFill>
                  <a:schemeClr val="accent1">
                    <a:lumOff val="16847"/>
                  </a:schemeClr>
                </a:solidFill>
              </a:rPr>
              <a:t>Ender's Game</a:t>
            </a:r>
            <a:r>
              <a:t> (1985),[9][10] and originally conceived by Ursula K. Le Guin for her novel Rocannon's World (1966)).[11]</a:t>
            </a:r>
            <a:br/>
          </a:p>
          <a:p>
            <a:pPr marL="0" indent="0">
              <a:buSzTx/>
              <a:buNone/>
            </a:pPr>
            <a:br/>
            <a:r>
              <a:rPr sz="3200"/>
              <a:t>Source: </a:t>
            </a:r>
            <a:r>
              <a:rPr sz="3200" u="sng">
                <a:hlinkClick r:id="rId2" invalidUrl="" action="" tgtFrame="" tooltip="" history="1" highlightClick="0" endSnd="0"/>
              </a:rPr>
              <a:t>https://en.wikipedia.org/wiki/Ansible_(software)</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Ansible"/>
          <p:cNvSpPr txBox="1"/>
          <p:nvPr>
            <p:ph type="title"/>
          </p:nvPr>
        </p:nvSpPr>
        <p:spPr>
          <a:prstGeom prst="rect">
            <a:avLst/>
          </a:prstGeom>
        </p:spPr>
        <p:txBody>
          <a:bodyPr/>
          <a:lstStyle/>
          <a:p>
            <a:pPr/>
            <a:r>
              <a:t>Ansible</a:t>
            </a:r>
          </a:p>
        </p:txBody>
      </p:sp>
      <p:sp>
        <p:nvSpPr>
          <p:cNvPr id="323" name="In 2016, Ansible, a tool originally intended for systems automation, began being used for  network automation.…"/>
          <p:cNvSpPr txBox="1"/>
          <p:nvPr>
            <p:ph type="body" idx="1"/>
          </p:nvPr>
        </p:nvSpPr>
        <p:spPr>
          <a:prstGeom prst="rect">
            <a:avLst/>
          </a:prstGeom>
        </p:spPr>
        <p:txBody>
          <a:bodyPr/>
          <a:lstStyle/>
          <a:p>
            <a:pPr/>
            <a:r>
              <a:t>In 2016, </a:t>
            </a:r>
            <a:r>
              <a:rPr u="sng">
                <a:hlinkClick r:id="rId2" invalidUrl="" action="" tgtFrame="" tooltip="" history="1" highlightClick="0" endSnd="0"/>
              </a:rPr>
              <a:t>Ansible</a:t>
            </a:r>
            <a:r>
              <a:t>, a tool originally intended for systems automation, began being used for  network automation.</a:t>
            </a:r>
          </a:p>
          <a:p>
            <a:pPr/>
            <a:r>
              <a:t>With the release of Ansible 2.2, things really took off.</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o Why Ansible?"/>
          <p:cNvSpPr txBox="1"/>
          <p:nvPr>
            <p:ph type="title"/>
          </p:nvPr>
        </p:nvSpPr>
        <p:spPr>
          <a:prstGeom prst="rect">
            <a:avLst/>
          </a:prstGeom>
        </p:spPr>
        <p:txBody>
          <a:bodyPr/>
          <a:lstStyle/>
          <a:p>
            <a:pPr/>
            <a:r>
              <a:t>So Why Ansible?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Agent-based vs. Agent-less*"/>
          <p:cNvSpPr txBox="1"/>
          <p:nvPr>
            <p:ph type="title"/>
          </p:nvPr>
        </p:nvSpPr>
        <p:spPr>
          <a:prstGeom prst="rect">
            <a:avLst/>
          </a:prstGeom>
        </p:spPr>
        <p:txBody>
          <a:bodyPr/>
          <a:lstStyle>
            <a:lvl1pPr>
              <a:defRPr sz="8800"/>
            </a:lvl1pPr>
          </a:lstStyle>
          <a:p>
            <a:pPr/>
            <a:r>
              <a:t>Agent-based vs. Agent-less*</a:t>
            </a:r>
          </a:p>
        </p:txBody>
      </p:sp>
      <p:sp>
        <p:nvSpPr>
          <p:cNvPr id="330" name="CFEngine…"/>
          <p:cNvSpPr txBox="1"/>
          <p:nvPr>
            <p:ph type="body" idx="1"/>
          </p:nvPr>
        </p:nvSpPr>
        <p:spPr>
          <a:prstGeom prst="rect">
            <a:avLst/>
          </a:prstGeom>
        </p:spPr>
        <p:txBody>
          <a:bodyPr/>
          <a:lstStyle/>
          <a:p>
            <a:pPr lvl="1"/>
            <a:r>
              <a:t>CFEngine</a:t>
            </a:r>
          </a:p>
          <a:p>
            <a:pPr lvl="1"/>
            <a:r>
              <a:t>Chef</a:t>
            </a:r>
          </a:p>
          <a:p>
            <a:pPr lvl="1"/>
            <a:r>
              <a:t>Munki</a:t>
            </a:r>
          </a:p>
          <a:p>
            <a:pPr lvl="1"/>
            <a:r>
              <a:t>Puppet</a:t>
            </a:r>
          </a:p>
          <a:p>
            <a:pPr lvl="1"/>
            <a:r>
              <a:t>SaltStack</a:t>
            </a:r>
            <a:br/>
            <a:br/>
            <a:br/>
          </a:p>
          <a:p>
            <a:pPr lvl="1"/>
            <a:r>
              <a:t>Ansible</a:t>
            </a:r>
          </a:p>
        </p:txBody>
      </p:sp>
      <p:sp>
        <p:nvSpPr>
          <p:cNvPr id="331" name="Line"/>
          <p:cNvSpPr/>
          <p:nvPr/>
        </p:nvSpPr>
        <p:spPr>
          <a:xfrm flipV="1">
            <a:off x="12191999" y="3238158"/>
            <a:ext cx="1" cy="9222075"/>
          </a:xfrm>
          <a:prstGeom prst="line">
            <a:avLst/>
          </a:prstGeom>
          <a:ln w="25400">
            <a:solidFill>
              <a:srgbClr val="FFFFFF"/>
            </a:solidFill>
            <a:miter lim="400000"/>
          </a:ln>
        </p:spPr>
        <p:txBody>
          <a:bodyPr lIns="0" tIns="0" rIns="0" bIns="0"/>
          <a:lstStyle/>
          <a:p>
            <a:pPr>
              <a:defRPr sz="5000"/>
            </a:pP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Arrow"/>
          <p:cNvSpPr/>
          <p:nvPr/>
        </p:nvSpPr>
        <p:spPr>
          <a:xfrm rot="11959937">
            <a:off x="6828495" y="7900145"/>
            <a:ext cx="12245199"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334" name="Arrow"/>
          <p:cNvSpPr/>
          <p:nvPr/>
        </p:nvSpPr>
        <p:spPr>
          <a:xfrm rot="11197087">
            <a:off x="7070819" y="6196005"/>
            <a:ext cx="11645333"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335" name="Arrow"/>
          <p:cNvSpPr/>
          <p:nvPr/>
        </p:nvSpPr>
        <p:spPr>
          <a:xfrm rot="10394602">
            <a:off x="7108891" y="4204042"/>
            <a:ext cx="11735335"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336" name="Agent-based"/>
          <p:cNvSpPr txBox="1"/>
          <p:nvPr>
            <p:ph type="title"/>
          </p:nvPr>
        </p:nvSpPr>
        <p:spPr>
          <a:prstGeom prst="rect">
            <a:avLst/>
          </a:prstGeom>
        </p:spPr>
        <p:txBody>
          <a:bodyPr/>
          <a:lstStyle/>
          <a:p>
            <a:pPr/>
            <a:r>
              <a:t>Agent-based</a:t>
            </a:r>
          </a:p>
        </p:txBody>
      </p:sp>
      <p:pic>
        <p:nvPicPr>
          <p:cNvPr id="337" name="Spy.png" descr="Spy.png"/>
          <p:cNvPicPr>
            <a:picLocks noChangeAspect="1"/>
          </p:cNvPicPr>
          <p:nvPr/>
        </p:nvPicPr>
        <p:blipFill>
          <a:blip r:embed="rId3">
            <a:extLst/>
          </a:blip>
          <a:stretch>
            <a:fillRect/>
          </a:stretch>
        </p:blipFill>
        <p:spPr>
          <a:xfrm>
            <a:off x="18760279" y="6593929"/>
            <a:ext cx="1432721" cy="1946576"/>
          </a:xfrm>
          <a:prstGeom prst="rect">
            <a:avLst/>
          </a:prstGeom>
          <a:ln w="12700">
            <a:miter lim="400000"/>
          </a:ln>
        </p:spPr>
      </p:pic>
      <p:pic>
        <p:nvPicPr>
          <p:cNvPr id="338" name="Spy.png" descr="Spy.png"/>
          <p:cNvPicPr>
            <a:picLocks noChangeAspect="1"/>
          </p:cNvPicPr>
          <p:nvPr/>
        </p:nvPicPr>
        <p:blipFill>
          <a:blip r:embed="rId3">
            <a:extLst/>
          </a:blip>
          <a:stretch>
            <a:fillRect/>
          </a:stretch>
        </p:blipFill>
        <p:spPr>
          <a:xfrm>
            <a:off x="18851562" y="10017770"/>
            <a:ext cx="1432721" cy="1946576"/>
          </a:xfrm>
          <a:prstGeom prst="rect">
            <a:avLst/>
          </a:prstGeom>
          <a:ln w="12700">
            <a:miter lim="400000"/>
          </a:ln>
        </p:spPr>
      </p:pic>
      <p:pic>
        <p:nvPicPr>
          <p:cNvPr id="339" name="Spy.png" descr="Spy.png"/>
          <p:cNvPicPr>
            <a:picLocks noChangeAspect="1"/>
          </p:cNvPicPr>
          <p:nvPr/>
        </p:nvPicPr>
        <p:blipFill>
          <a:blip r:embed="rId3">
            <a:extLst/>
          </a:blip>
          <a:stretch>
            <a:fillRect/>
          </a:stretch>
        </p:blipFill>
        <p:spPr>
          <a:xfrm>
            <a:off x="18760279" y="3170087"/>
            <a:ext cx="1432721" cy="1946576"/>
          </a:xfrm>
          <a:prstGeom prst="rect">
            <a:avLst/>
          </a:prstGeom>
          <a:ln w="12700">
            <a:miter lim="400000"/>
          </a:ln>
        </p:spPr>
      </p:pic>
      <p:grpSp>
        <p:nvGrpSpPr>
          <p:cNvPr id="342" name="Group"/>
          <p:cNvGrpSpPr/>
          <p:nvPr/>
        </p:nvGrpSpPr>
        <p:grpSpPr>
          <a:xfrm>
            <a:off x="4981874" y="5578281"/>
            <a:ext cx="2247205" cy="3362321"/>
            <a:chOff x="254150" y="0"/>
            <a:chExt cx="2247203" cy="3362320"/>
          </a:xfrm>
        </p:grpSpPr>
        <p:sp>
          <p:nvSpPr>
            <p:cNvPr id="340" name="Computer"/>
            <p:cNvSpPr/>
            <p:nvPr/>
          </p:nvSpPr>
          <p:spPr>
            <a:xfrm>
              <a:off x="254150"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41" name="Server"/>
            <p:cNvSpPr/>
            <p:nvPr/>
          </p:nvSpPr>
          <p:spPr>
            <a:xfrm>
              <a:off x="1231353"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Server</a:t>
              </a:r>
            </a:p>
          </p:txBody>
        </p:sp>
      </p:grpSp>
      <p:grpSp>
        <p:nvGrpSpPr>
          <p:cNvPr id="345" name="Group"/>
          <p:cNvGrpSpPr/>
          <p:nvPr/>
        </p:nvGrpSpPr>
        <p:grpSpPr>
          <a:xfrm>
            <a:off x="16560673" y="2856113"/>
            <a:ext cx="2247205" cy="3362321"/>
            <a:chOff x="103731" y="0"/>
            <a:chExt cx="2247203" cy="3362320"/>
          </a:xfrm>
        </p:grpSpPr>
        <p:sp>
          <p:nvSpPr>
            <p:cNvPr id="343"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44"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348" name="Group"/>
          <p:cNvGrpSpPr/>
          <p:nvPr/>
        </p:nvGrpSpPr>
        <p:grpSpPr>
          <a:xfrm>
            <a:off x="16560673" y="6279954"/>
            <a:ext cx="2247205" cy="3362322"/>
            <a:chOff x="103731" y="0"/>
            <a:chExt cx="2247203" cy="3362320"/>
          </a:xfrm>
        </p:grpSpPr>
        <p:sp>
          <p:nvSpPr>
            <p:cNvPr id="346"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47"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351" name="Group"/>
          <p:cNvGrpSpPr/>
          <p:nvPr/>
        </p:nvGrpSpPr>
        <p:grpSpPr>
          <a:xfrm>
            <a:off x="16560673" y="9703796"/>
            <a:ext cx="2247205" cy="3362322"/>
            <a:chOff x="103731" y="0"/>
            <a:chExt cx="2247203" cy="3362320"/>
          </a:xfrm>
        </p:grpSpPr>
        <p:sp>
          <p:nvSpPr>
            <p:cNvPr id="349"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50"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pic>
        <p:nvPicPr>
          <p:cNvPr id="352" name="1024px-Text-x-generic.svg.png" descr="1024px-Text-x-generic.svg.png"/>
          <p:cNvPicPr>
            <a:picLocks noChangeAspect="1"/>
          </p:cNvPicPr>
          <p:nvPr/>
        </p:nvPicPr>
        <p:blipFill>
          <a:blip r:embed="rId5">
            <a:extLst/>
          </a:blip>
          <a:stretch>
            <a:fillRect/>
          </a:stretch>
        </p:blipFill>
        <p:spPr>
          <a:xfrm>
            <a:off x="5271541" y="4399792"/>
            <a:ext cx="1946575" cy="1946576"/>
          </a:xfrm>
          <a:prstGeom prst="rect">
            <a:avLst/>
          </a:prstGeom>
          <a:ln w="12700">
            <a:miter lim="400000"/>
          </a:ln>
        </p:spPr>
      </p:pic>
      <p:pic>
        <p:nvPicPr>
          <p:cNvPr id="353" name="1024px-Text-x-generic.svg.png" descr="1024px-Text-x-generic.svg.png"/>
          <p:cNvPicPr>
            <a:picLocks noChangeAspect="1"/>
          </p:cNvPicPr>
          <p:nvPr/>
        </p:nvPicPr>
        <p:blipFill>
          <a:blip r:embed="rId5">
            <a:extLst/>
          </a:blip>
          <a:stretch>
            <a:fillRect/>
          </a:stretch>
        </p:blipFill>
        <p:spPr>
          <a:xfrm>
            <a:off x="5271541" y="4399792"/>
            <a:ext cx="1946575" cy="1946576"/>
          </a:xfrm>
          <a:prstGeom prst="rect">
            <a:avLst/>
          </a:prstGeom>
          <a:ln w="12700">
            <a:miter lim="400000"/>
          </a:ln>
        </p:spPr>
      </p:pic>
      <p:pic>
        <p:nvPicPr>
          <p:cNvPr id="354" name="1024px-Text-x-generic.svg.png" descr="1024px-Text-x-generic.svg.png"/>
          <p:cNvPicPr>
            <a:picLocks noChangeAspect="1"/>
          </p:cNvPicPr>
          <p:nvPr/>
        </p:nvPicPr>
        <p:blipFill>
          <a:blip r:embed="rId5">
            <a:extLst/>
          </a:blip>
          <a:stretch>
            <a:fillRect/>
          </a:stretch>
        </p:blipFill>
        <p:spPr>
          <a:xfrm>
            <a:off x="5271541" y="4399792"/>
            <a:ext cx="1946575" cy="194657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45"/>
                                        </p:tgtEl>
                                        <p:attrNameLst>
                                          <p:attrName>style.visibility</p:attrName>
                                        </p:attrNameLst>
                                      </p:cBhvr>
                                      <p:to>
                                        <p:strVal val="visible"/>
                                      </p:to>
                                    </p:set>
                                    <p:animEffect filter="fade" transition="in">
                                      <p:cBhvr>
                                        <p:cTn id="7" dur="250"/>
                                        <p:tgtEl>
                                          <p:spTgt spid="345"/>
                                        </p:tgtEl>
                                      </p:cBhvr>
                                    </p:animEffect>
                                  </p:childTnLst>
                                </p:cTn>
                              </p:par>
                            </p:childTnLst>
                          </p:cTn>
                        </p:par>
                        <p:par>
                          <p:cTn id="8" fill="hold">
                            <p:stCondLst>
                              <p:cond delay="250"/>
                            </p:stCondLst>
                            <p:childTnLst>
                              <p:par>
                                <p:cTn id="9" presetClass="entr" nodeType="afterEffect" presetID="10" grpId="2" fill="hold">
                                  <p:stCondLst>
                                    <p:cond delay="0"/>
                                  </p:stCondLst>
                                  <p:iterate type="el" backwards="0">
                                    <p:tmAbs val="0"/>
                                  </p:iterate>
                                  <p:childTnLst>
                                    <p:set>
                                      <p:cBhvr>
                                        <p:cTn id="10" fill="hold"/>
                                        <p:tgtEl>
                                          <p:spTgt spid="348"/>
                                        </p:tgtEl>
                                        <p:attrNameLst>
                                          <p:attrName>style.visibility</p:attrName>
                                        </p:attrNameLst>
                                      </p:cBhvr>
                                      <p:to>
                                        <p:strVal val="visible"/>
                                      </p:to>
                                    </p:set>
                                    <p:animEffect filter="fade" transition="in">
                                      <p:cBhvr>
                                        <p:cTn id="11" dur="250"/>
                                        <p:tgtEl>
                                          <p:spTgt spid="348"/>
                                        </p:tgtEl>
                                      </p:cBhvr>
                                    </p:animEffect>
                                  </p:childTnLst>
                                </p:cTn>
                              </p:par>
                            </p:childTnLst>
                          </p:cTn>
                        </p:par>
                        <p:par>
                          <p:cTn id="12" fill="hold">
                            <p:stCondLst>
                              <p:cond delay="500"/>
                            </p:stCondLst>
                            <p:childTnLst>
                              <p:par>
                                <p:cTn id="13" presetClass="entr" nodeType="afterEffect" presetID="10" grpId="3" fill="hold">
                                  <p:stCondLst>
                                    <p:cond delay="0"/>
                                  </p:stCondLst>
                                  <p:iterate type="el" backwards="0">
                                    <p:tmAbs val="0"/>
                                  </p:iterate>
                                  <p:childTnLst>
                                    <p:set>
                                      <p:cBhvr>
                                        <p:cTn id="14" fill="hold"/>
                                        <p:tgtEl>
                                          <p:spTgt spid="351"/>
                                        </p:tgtEl>
                                        <p:attrNameLst>
                                          <p:attrName>style.visibility</p:attrName>
                                        </p:attrNameLst>
                                      </p:cBhvr>
                                      <p:to>
                                        <p:strVal val="visible"/>
                                      </p:to>
                                    </p:set>
                                    <p:animEffect filter="fade" transition="in">
                                      <p:cBhvr>
                                        <p:cTn id="15" dur="250"/>
                                        <p:tgtEl>
                                          <p:spTgt spid="351"/>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6" presetID="23" grpId="4" fill="hold">
                                  <p:stCondLst>
                                    <p:cond delay="0"/>
                                  </p:stCondLst>
                                  <p:iterate type="el" backwards="0">
                                    <p:tmAbs val="0"/>
                                  </p:iterate>
                                  <p:childTnLst>
                                    <p:set>
                                      <p:cBhvr>
                                        <p:cTn id="19" fill="hold"/>
                                        <p:tgtEl>
                                          <p:spTgt spid="339"/>
                                        </p:tgtEl>
                                        <p:attrNameLst>
                                          <p:attrName>style.visibility</p:attrName>
                                        </p:attrNameLst>
                                      </p:cBhvr>
                                      <p:to>
                                        <p:strVal val="visible"/>
                                      </p:to>
                                    </p:set>
                                    <p:anim calcmode="lin" valueType="num">
                                      <p:cBhvr>
                                        <p:cTn id="20" dur="250" fill="hold"/>
                                        <p:tgtEl>
                                          <p:spTgt spid="339"/>
                                        </p:tgtEl>
                                        <p:attrNameLst>
                                          <p:attrName>ppt_w</p:attrName>
                                        </p:attrNameLst>
                                      </p:cBhvr>
                                      <p:tavLst>
                                        <p:tav tm="0">
                                          <p:val>
                                            <p:fltVal val="0"/>
                                          </p:val>
                                        </p:tav>
                                        <p:tav tm="100000">
                                          <p:val>
                                            <p:strVal val="#ppt_w"/>
                                          </p:val>
                                        </p:tav>
                                      </p:tavLst>
                                    </p:anim>
                                    <p:anim calcmode="lin" valueType="num">
                                      <p:cBhvr>
                                        <p:cTn id="21" dur="250" fill="hold"/>
                                        <p:tgtEl>
                                          <p:spTgt spid="339"/>
                                        </p:tgtEl>
                                        <p:attrNameLst>
                                          <p:attrName>ppt_h</p:attrName>
                                        </p:attrNameLst>
                                      </p:cBhvr>
                                      <p:tavLst>
                                        <p:tav tm="0">
                                          <p:val>
                                            <p:fltVal val="0"/>
                                          </p:val>
                                        </p:tav>
                                        <p:tav tm="100000">
                                          <p:val>
                                            <p:strVal val="#ppt_h"/>
                                          </p:val>
                                        </p:tav>
                                      </p:tavLst>
                                    </p:anim>
                                  </p:childTnLst>
                                </p:cTn>
                              </p:par>
                            </p:childTnLst>
                          </p:cTn>
                        </p:par>
                        <p:par>
                          <p:cTn id="22" fill="hold">
                            <p:stCondLst>
                              <p:cond delay="250"/>
                            </p:stCondLst>
                            <p:childTnLst>
                              <p:par>
                                <p:cTn id="23" presetClass="entr" nodeType="afterEffect" presetSubtype="16" presetID="23" grpId="5" fill="hold">
                                  <p:stCondLst>
                                    <p:cond delay="0"/>
                                  </p:stCondLst>
                                  <p:iterate type="el" backwards="0">
                                    <p:tmAbs val="0"/>
                                  </p:iterate>
                                  <p:childTnLst>
                                    <p:set>
                                      <p:cBhvr>
                                        <p:cTn id="24" fill="hold"/>
                                        <p:tgtEl>
                                          <p:spTgt spid="337"/>
                                        </p:tgtEl>
                                        <p:attrNameLst>
                                          <p:attrName>style.visibility</p:attrName>
                                        </p:attrNameLst>
                                      </p:cBhvr>
                                      <p:to>
                                        <p:strVal val="visible"/>
                                      </p:to>
                                    </p:set>
                                    <p:anim calcmode="lin" valueType="num">
                                      <p:cBhvr>
                                        <p:cTn id="25" dur="250" fill="hold"/>
                                        <p:tgtEl>
                                          <p:spTgt spid="337"/>
                                        </p:tgtEl>
                                        <p:attrNameLst>
                                          <p:attrName>ppt_w</p:attrName>
                                        </p:attrNameLst>
                                      </p:cBhvr>
                                      <p:tavLst>
                                        <p:tav tm="0">
                                          <p:val>
                                            <p:fltVal val="0"/>
                                          </p:val>
                                        </p:tav>
                                        <p:tav tm="100000">
                                          <p:val>
                                            <p:strVal val="#ppt_w"/>
                                          </p:val>
                                        </p:tav>
                                      </p:tavLst>
                                    </p:anim>
                                    <p:anim calcmode="lin" valueType="num">
                                      <p:cBhvr>
                                        <p:cTn id="26" dur="250" fill="hold"/>
                                        <p:tgtEl>
                                          <p:spTgt spid="337"/>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Class="entr" nodeType="afterEffect" presetSubtype="16" presetID="23" grpId="6" fill="hold">
                                  <p:stCondLst>
                                    <p:cond delay="0"/>
                                  </p:stCondLst>
                                  <p:iterate type="el" backwards="0">
                                    <p:tmAbs val="0"/>
                                  </p:iterate>
                                  <p:childTnLst>
                                    <p:set>
                                      <p:cBhvr>
                                        <p:cTn id="29" fill="hold"/>
                                        <p:tgtEl>
                                          <p:spTgt spid="338"/>
                                        </p:tgtEl>
                                        <p:attrNameLst>
                                          <p:attrName>style.visibility</p:attrName>
                                        </p:attrNameLst>
                                      </p:cBhvr>
                                      <p:to>
                                        <p:strVal val="visible"/>
                                      </p:to>
                                    </p:set>
                                    <p:anim calcmode="lin" valueType="num">
                                      <p:cBhvr>
                                        <p:cTn id="30" dur="250" fill="hold"/>
                                        <p:tgtEl>
                                          <p:spTgt spid="338"/>
                                        </p:tgtEl>
                                        <p:attrNameLst>
                                          <p:attrName>ppt_w</p:attrName>
                                        </p:attrNameLst>
                                      </p:cBhvr>
                                      <p:tavLst>
                                        <p:tav tm="0">
                                          <p:val>
                                            <p:fltVal val="0"/>
                                          </p:val>
                                        </p:tav>
                                        <p:tav tm="100000">
                                          <p:val>
                                            <p:strVal val="#ppt_w"/>
                                          </p:val>
                                        </p:tav>
                                      </p:tavLst>
                                    </p:anim>
                                    <p:anim calcmode="lin" valueType="num">
                                      <p:cBhvr>
                                        <p:cTn id="31" dur="250" fill="hold"/>
                                        <p:tgtEl>
                                          <p:spTgt spid="33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2" presetID="22" grpId="7" fill="hold">
                                  <p:stCondLst>
                                    <p:cond delay="0"/>
                                  </p:stCondLst>
                                  <p:iterate type="el" backwards="0">
                                    <p:tmAbs val="0"/>
                                  </p:iterate>
                                  <p:childTnLst>
                                    <p:set>
                                      <p:cBhvr>
                                        <p:cTn id="35" fill="hold"/>
                                        <p:tgtEl>
                                          <p:spTgt spid="335"/>
                                        </p:tgtEl>
                                        <p:attrNameLst>
                                          <p:attrName>style.visibility</p:attrName>
                                        </p:attrNameLst>
                                      </p:cBhvr>
                                      <p:to>
                                        <p:strVal val="visible"/>
                                      </p:to>
                                    </p:set>
                                    <p:animEffect filter="wipe(right)" transition="in">
                                      <p:cBhvr>
                                        <p:cTn id="36" dur="250"/>
                                        <p:tgtEl>
                                          <p:spTgt spid="335"/>
                                        </p:tgtEl>
                                      </p:cBhvr>
                                    </p:animEffect>
                                  </p:childTnLst>
                                </p:cTn>
                              </p:par>
                            </p:childTnLst>
                          </p:cTn>
                        </p:par>
                        <p:par>
                          <p:cTn id="37" fill="hold">
                            <p:stCondLst>
                              <p:cond delay="250"/>
                            </p:stCondLst>
                            <p:childTnLst>
                              <p:par>
                                <p:cTn id="38" presetClass="entr" nodeType="afterEffect" presetSubtype="2" presetID="22" grpId="8" fill="hold">
                                  <p:stCondLst>
                                    <p:cond delay="0"/>
                                  </p:stCondLst>
                                  <p:iterate type="el" backwards="0">
                                    <p:tmAbs val="0"/>
                                  </p:iterate>
                                  <p:childTnLst>
                                    <p:set>
                                      <p:cBhvr>
                                        <p:cTn id="39" fill="hold"/>
                                        <p:tgtEl>
                                          <p:spTgt spid="334"/>
                                        </p:tgtEl>
                                        <p:attrNameLst>
                                          <p:attrName>style.visibility</p:attrName>
                                        </p:attrNameLst>
                                      </p:cBhvr>
                                      <p:to>
                                        <p:strVal val="visible"/>
                                      </p:to>
                                    </p:set>
                                    <p:animEffect filter="wipe(right)" transition="in">
                                      <p:cBhvr>
                                        <p:cTn id="40" dur="250"/>
                                        <p:tgtEl>
                                          <p:spTgt spid="334"/>
                                        </p:tgtEl>
                                      </p:cBhvr>
                                    </p:animEffect>
                                  </p:childTnLst>
                                </p:cTn>
                              </p:par>
                            </p:childTnLst>
                          </p:cTn>
                        </p:par>
                        <p:par>
                          <p:cTn id="41" fill="hold">
                            <p:stCondLst>
                              <p:cond delay="500"/>
                            </p:stCondLst>
                            <p:childTnLst>
                              <p:par>
                                <p:cTn id="42" presetClass="entr" nodeType="afterEffect" presetSubtype="2" presetID="22" grpId="9" fill="hold">
                                  <p:stCondLst>
                                    <p:cond delay="0"/>
                                  </p:stCondLst>
                                  <p:iterate type="el" backwards="0">
                                    <p:tmAbs val="0"/>
                                  </p:iterate>
                                  <p:childTnLst>
                                    <p:set>
                                      <p:cBhvr>
                                        <p:cTn id="43" fill="hold"/>
                                        <p:tgtEl>
                                          <p:spTgt spid="333"/>
                                        </p:tgtEl>
                                        <p:attrNameLst>
                                          <p:attrName>style.visibility</p:attrName>
                                        </p:attrNameLst>
                                      </p:cBhvr>
                                      <p:to>
                                        <p:strVal val="visible"/>
                                      </p:to>
                                    </p:set>
                                    <p:animEffect filter="wipe(right)" transition="in">
                                      <p:cBhvr>
                                        <p:cTn id="44" dur="250"/>
                                        <p:tgtEl>
                                          <p:spTgt spid="333"/>
                                        </p:tgtEl>
                                      </p:cBhvr>
                                    </p:animEffect>
                                  </p:childTnLst>
                                </p:cTn>
                              </p:par>
                            </p:childTnLst>
                          </p:cTn>
                        </p:par>
                        <p:par>
                          <p:cTn id="45" fill="hold">
                            <p:stCondLst>
                              <p:cond delay="750"/>
                            </p:stCondLst>
                            <p:childTnLst>
                              <p:par>
                                <p:cTn id="46" presetClass="entr" nodeType="afterEffect" presetID="10" grpId="10" fill="hold">
                                  <p:stCondLst>
                                    <p:cond delay="0"/>
                                  </p:stCondLst>
                                  <p:iterate type="el" backwards="0">
                                    <p:tmAbs val="0"/>
                                  </p:iterate>
                                  <p:childTnLst>
                                    <p:set>
                                      <p:cBhvr>
                                        <p:cTn id="47" fill="hold"/>
                                        <p:tgtEl>
                                          <p:spTgt spid="352"/>
                                        </p:tgtEl>
                                        <p:attrNameLst>
                                          <p:attrName>style.visibility</p:attrName>
                                        </p:attrNameLst>
                                      </p:cBhvr>
                                      <p:to>
                                        <p:strVal val="visible"/>
                                      </p:to>
                                    </p:set>
                                    <p:animEffect filter="fade" transition="in">
                                      <p:cBhvr>
                                        <p:cTn id="48" dur="500"/>
                                        <p:tgtEl>
                                          <p:spTgt spid="352"/>
                                        </p:tgtEl>
                                      </p:cBhvr>
                                    </p:animEffect>
                                  </p:childTnLst>
                                </p:cTn>
                              </p:par>
                            </p:childTnLst>
                          </p:cTn>
                        </p:par>
                        <p:par>
                          <p:cTn id="49" fill="hold">
                            <p:stCondLst>
                              <p:cond delay="0"/>
                            </p:stCondLst>
                            <p:childTnLst>
                              <p:par>
                                <p:cTn id="50" presetClass="path" nodeType="afterEffect" presetSubtype="0" presetID="-1" grpId="11" accel="50000" decel="50000" fill="hold">
                                  <p:stCondLst>
                                    <p:cond delay="0"/>
                                  </p:stCondLst>
                                  <p:childTnLst>
                                    <p:animMotion path="M 0.000000 0.000000 L 0.542643 -0.071626" origin="layout" pathEditMode="relative">
                                      <p:cBhvr>
                                        <p:cTn id="51" dur="500" fill="hold"/>
                                        <p:tgtEl>
                                          <p:spTgt spid="352"/>
                                        </p:tgtEl>
                                        <p:attrNameLst>
                                          <p:attrName>ppt_x</p:attrName>
                                          <p:attrName>ppt_y</p:attrName>
                                        </p:attrNameLst>
                                      </p:cBhvr>
                                    </p:animMotion>
                                  </p:childTnLst>
                                </p:cTn>
                              </p:par>
                            </p:childTnLst>
                          </p:cTn>
                        </p:par>
                        <p:par>
                          <p:cTn id="52" fill="hold">
                            <p:stCondLst>
                              <p:cond delay="500"/>
                            </p:stCondLst>
                            <p:childTnLst>
                              <p:par>
                                <p:cTn id="53" presetClass="exit" nodeType="afterEffect" presetID="10" grpId="12" fill="hold">
                                  <p:stCondLst>
                                    <p:cond delay="0"/>
                                  </p:stCondLst>
                                  <p:iterate type="el" backwards="0">
                                    <p:tmAbs val="0"/>
                                  </p:iterate>
                                  <p:childTnLst>
                                    <p:animEffect filter="fade" transition="out">
                                      <p:cBhvr>
                                        <p:cTn id="54" dur="500" fill="hold"/>
                                        <p:tgtEl>
                                          <p:spTgt spid="352"/>
                                        </p:tgtEl>
                                      </p:cBhvr>
                                    </p:animEffect>
                                    <p:set>
                                      <p:cBhvr>
                                        <p:cTn id="55" fill="hold">
                                          <p:stCondLst>
                                            <p:cond delay="499"/>
                                          </p:stCondLst>
                                        </p:cTn>
                                        <p:tgtEl>
                                          <p:spTgt spid="352"/>
                                        </p:tgtEl>
                                        <p:attrNameLst>
                                          <p:attrName>style.visibility</p:attrName>
                                        </p:attrNameLst>
                                      </p:cBhvr>
                                      <p:to>
                                        <p:strVal val="hidden"/>
                                      </p:to>
                                    </p:set>
                                  </p:childTnLst>
                                </p:cTn>
                              </p:par>
                            </p:childTnLst>
                          </p:cTn>
                        </p:par>
                        <p:par>
                          <p:cTn id="56" fill="hold">
                            <p:stCondLst>
                              <p:cond delay="1000"/>
                            </p:stCondLst>
                            <p:childTnLst>
                              <p:par>
                                <p:cTn id="57" presetClass="entr" nodeType="afterEffect" presetID="10" grpId="13" fill="hold">
                                  <p:stCondLst>
                                    <p:cond delay="0"/>
                                  </p:stCondLst>
                                  <p:iterate type="el" backwards="0">
                                    <p:tmAbs val="0"/>
                                  </p:iterate>
                                  <p:childTnLst>
                                    <p:set>
                                      <p:cBhvr>
                                        <p:cTn id="58" fill="hold"/>
                                        <p:tgtEl>
                                          <p:spTgt spid="353"/>
                                        </p:tgtEl>
                                        <p:attrNameLst>
                                          <p:attrName>style.visibility</p:attrName>
                                        </p:attrNameLst>
                                      </p:cBhvr>
                                      <p:to>
                                        <p:strVal val="visible"/>
                                      </p:to>
                                    </p:set>
                                    <p:animEffect filter="fade" transition="in">
                                      <p:cBhvr>
                                        <p:cTn id="59" dur="250"/>
                                        <p:tgtEl>
                                          <p:spTgt spid="353"/>
                                        </p:tgtEl>
                                      </p:cBhvr>
                                    </p:animEffect>
                                  </p:childTnLst>
                                </p:cTn>
                              </p:par>
                            </p:childTnLst>
                          </p:cTn>
                        </p:par>
                        <p:par>
                          <p:cTn id="60" fill="hold">
                            <p:stCondLst>
                              <p:cond delay="0"/>
                            </p:stCondLst>
                            <p:childTnLst>
                              <p:par>
                                <p:cTn id="61" presetClass="path" nodeType="afterEffect" presetSubtype="0" presetID="-1" grpId="14" accel="50000" decel="50000" fill="hold">
                                  <p:stCondLst>
                                    <p:cond delay="0"/>
                                  </p:stCondLst>
                                  <p:childTnLst>
                                    <p:animMotion path="M 0.000000 0.000000 L 0.542472 0.176894" origin="layout" pathEditMode="relative">
                                      <p:cBhvr>
                                        <p:cTn id="62" dur="500" fill="hold"/>
                                        <p:tgtEl>
                                          <p:spTgt spid="353"/>
                                        </p:tgtEl>
                                        <p:attrNameLst>
                                          <p:attrName>ppt_x</p:attrName>
                                          <p:attrName>ppt_y</p:attrName>
                                        </p:attrNameLst>
                                      </p:cBhvr>
                                    </p:animMotion>
                                  </p:childTnLst>
                                </p:cTn>
                              </p:par>
                            </p:childTnLst>
                          </p:cTn>
                        </p:par>
                        <p:par>
                          <p:cTn id="63" fill="hold">
                            <p:stCondLst>
                              <p:cond delay="500"/>
                            </p:stCondLst>
                            <p:childTnLst>
                              <p:par>
                                <p:cTn id="64" presetClass="exit" nodeType="afterEffect" presetID="10" grpId="15" fill="hold">
                                  <p:stCondLst>
                                    <p:cond delay="0"/>
                                  </p:stCondLst>
                                  <p:iterate type="el" backwards="0">
                                    <p:tmAbs val="0"/>
                                  </p:iterate>
                                  <p:childTnLst>
                                    <p:animEffect filter="fade" transition="out">
                                      <p:cBhvr>
                                        <p:cTn id="65" dur="500" fill="hold"/>
                                        <p:tgtEl>
                                          <p:spTgt spid="353"/>
                                        </p:tgtEl>
                                      </p:cBhvr>
                                    </p:animEffect>
                                    <p:set>
                                      <p:cBhvr>
                                        <p:cTn id="66" fill="hold">
                                          <p:stCondLst>
                                            <p:cond delay="499"/>
                                          </p:stCondLst>
                                        </p:cTn>
                                        <p:tgtEl>
                                          <p:spTgt spid="353"/>
                                        </p:tgtEl>
                                        <p:attrNameLst>
                                          <p:attrName>style.visibility</p:attrName>
                                        </p:attrNameLst>
                                      </p:cBhvr>
                                      <p:to>
                                        <p:strVal val="hidden"/>
                                      </p:to>
                                    </p:set>
                                  </p:childTnLst>
                                </p:cTn>
                              </p:par>
                            </p:childTnLst>
                          </p:cTn>
                        </p:par>
                        <p:par>
                          <p:cTn id="67" fill="hold">
                            <p:stCondLst>
                              <p:cond delay="1000"/>
                            </p:stCondLst>
                            <p:childTnLst>
                              <p:par>
                                <p:cTn id="68" presetClass="entr" nodeType="afterEffect" presetID="10" grpId="16" fill="hold">
                                  <p:stCondLst>
                                    <p:cond delay="0"/>
                                  </p:stCondLst>
                                  <p:iterate type="el" backwards="0">
                                    <p:tmAbs val="0"/>
                                  </p:iterate>
                                  <p:childTnLst>
                                    <p:set>
                                      <p:cBhvr>
                                        <p:cTn id="69" fill="hold"/>
                                        <p:tgtEl>
                                          <p:spTgt spid="354"/>
                                        </p:tgtEl>
                                        <p:attrNameLst>
                                          <p:attrName>style.visibility</p:attrName>
                                        </p:attrNameLst>
                                      </p:cBhvr>
                                      <p:to>
                                        <p:strVal val="visible"/>
                                      </p:to>
                                    </p:set>
                                    <p:animEffect filter="fade" transition="in">
                                      <p:cBhvr>
                                        <p:cTn id="70" dur="250"/>
                                        <p:tgtEl>
                                          <p:spTgt spid="354"/>
                                        </p:tgtEl>
                                      </p:cBhvr>
                                    </p:animEffect>
                                  </p:childTnLst>
                                </p:cTn>
                              </p:par>
                            </p:childTnLst>
                          </p:cTn>
                        </p:par>
                        <p:par>
                          <p:cTn id="71" fill="hold">
                            <p:stCondLst>
                              <p:cond delay="0"/>
                            </p:stCondLst>
                            <p:childTnLst>
                              <p:par>
                                <p:cTn id="72" presetClass="path" nodeType="afterEffect" presetSubtype="0" presetID="-1" grpId="17" accel="50000" decel="50000" fill="hold">
                                  <p:stCondLst>
                                    <p:cond delay="0"/>
                                  </p:stCondLst>
                                  <p:childTnLst>
                                    <p:animMotion path="M 0.000000 0.000000 L 0.546387 0.429676" origin="layout" pathEditMode="relative">
                                      <p:cBhvr>
                                        <p:cTn id="73" dur="500" fill="hold"/>
                                        <p:tgtEl>
                                          <p:spTgt spid="354"/>
                                        </p:tgtEl>
                                        <p:attrNameLst>
                                          <p:attrName>ppt_x</p:attrName>
                                          <p:attrName>ppt_y</p:attrName>
                                        </p:attrNameLst>
                                      </p:cBhvr>
                                    </p:animMotion>
                                  </p:childTnLst>
                                </p:cTn>
                              </p:par>
                            </p:childTnLst>
                          </p:cTn>
                        </p:par>
                        <p:par>
                          <p:cTn id="74" fill="hold">
                            <p:stCondLst>
                              <p:cond delay="500"/>
                            </p:stCondLst>
                            <p:childTnLst>
                              <p:par>
                                <p:cTn id="75" presetClass="exit" nodeType="afterEffect" presetID="10" grpId="18" fill="hold">
                                  <p:stCondLst>
                                    <p:cond delay="0"/>
                                  </p:stCondLst>
                                  <p:iterate type="el" backwards="0">
                                    <p:tmAbs val="0"/>
                                  </p:iterate>
                                  <p:childTnLst>
                                    <p:animEffect filter="fade" transition="out">
                                      <p:cBhvr>
                                        <p:cTn id="76" dur="500" fill="hold"/>
                                        <p:tgtEl>
                                          <p:spTgt spid="354"/>
                                        </p:tgtEl>
                                      </p:cBhvr>
                                    </p:animEffect>
                                    <p:set>
                                      <p:cBhvr>
                                        <p:cTn id="77" fill="hold">
                                          <p:stCondLst>
                                            <p:cond delay="499"/>
                                          </p:stCondLst>
                                        </p:cTn>
                                        <p:tgtEl>
                                          <p:spTgt spid="3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4" grpId="16"/>
      <p:bldP build="whole" bldLvl="1" animBg="1" rev="0" advAuto="0" spid="339" grpId="4"/>
      <p:bldP build="whole" bldLvl="1" animBg="1" rev="0" advAuto="0" spid="333" grpId="9"/>
      <p:bldP build="whole" bldLvl="1" animBg="1" rev="0" advAuto="0" spid="334" grpId="8"/>
      <p:bldP build="whole" bldLvl="1" animBg="1" rev="0" advAuto="0" spid="352" grpId="10"/>
      <p:bldP build="whole" bldLvl="1" animBg="1" rev="0" advAuto="0" spid="354" grpId="18"/>
      <p:bldP build="whole" bldLvl="1" animBg="1" rev="0" advAuto="0" spid="335" grpId="7"/>
      <p:bldP build="whole" bldLvl="1" animBg="1" rev="0" advAuto="0" spid="348" grpId="2"/>
      <p:bldP build="whole" bldLvl="1" animBg="1" rev="0" advAuto="0" spid="351" grpId="3"/>
      <p:bldP build="whole" bldLvl="1" animBg="1" rev="0" advAuto="0" spid="352" grpId="12"/>
      <p:bldP build="whole" bldLvl="1" animBg="1" rev="0" advAuto="0" spid="345" grpId="1"/>
      <p:bldP build="whole" bldLvl="1" animBg="1" rev="0" advAuto="0" spid="338" grpId="6"/>
      <p:bldP build="whole" bldLvl="1" animBg="1" rev="0" advAuto="0" spid="353" grpId="13"/>
      <p:bldP build="whole" bldLvl="1" animBg="1" rev="0" advAuto="0" spid="337" grpId="5"/>
      <p:bldP build="whole" bldLvl="1" animBg="1" rev="0" advAuto="0" spid="353" grpId="15"/>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Arrow"/>
          <p:cNvSpPr/>
          <p:nvPr/>
        </p:nvSpPr>
        <p:spPr>
          <a:xfrm flipH="1" rot="11959937">
            <a:off x="6898630" y="7488371"/>
            <a:ext cx="9757483"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359" name="Arrow"/>
          <p:cNvSpPr/>
          <p:nvPr/>
        </p:nvSpPr>
        <p:spPr>
          <a:xfrm flipH="1" rot="11197087">
            <a:off x="7078478" y="6063558"/>
            <a:ext cx="9346931"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360" name="Arrow"/>
          <p:cNvSpPr/>
          <p:nvPr/>
        </p:nvSpPr>
        <p:spPr>
          <a:xfrm flipH="1" rot="10394602">
            <a:off x="7117182" y="4344491"/>
            <a:ext cx="9347815"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361" name="Agent-less"/>
          <p:cNvSpPr txBox="1"/>
          <p:nvPr>
            <p:ph type="title"/>
          </p:nvPr>
        </p:nvSpPr>
        <p:spPr>
          <a:prstGeom prst="rect">
            <a:avLst/>
          </a:prstGeom>
        </p:spPr>
        <p:txBody>
          <a:bodyPr/>
          <a:lstStyle/>
          <a:p>
            <a:pPr/>
            <a:r>
              <a:t>Agent-less</a:t>
            </a:r>
          </a:p>
        </p:txBody>
      </p:sp>
      <p:pic>
        <p:nvPicPr>
          <p:cNvPr id="362" name="Spy.png" descr="Spy.png"/>
          <p:cNvPicPr>
            <a:picLocks noChangeAspect="1"/>
          </p:cNvPicPr>
          <p:nvPr/>
        </p:nvPicPr>
        <p:blipFill>
          <a:blip r:embed="rId2">
            <a:extLst/>
          </a:blip>
          <a:stretch>
            <a:fillRect/>
          </a:stretch>
        </p:blipFill>
        <p:spPr>
          <a:xfrm>
            <a:off x="18693074" y="6593929"/>
            <a:ext cx="1432721" cy="1946576"/>
          </a:xfrm>
          <a:prstGeom prst="rect">
            <a:avLst/>
          </a:prstGeom>
          <a:ln w="12700">
            <a:miter lim="400000"/>
          </a:ln>
        </p:spPr>
      </p:pic>
      <p:pic>
        <p:nvPicPr>
          <p:cNvPr id="363" name="Spy.png" descr="Spy.png"/>
          <p:cNvPicPr>
            <a:picLocks noChangeAspect="1"/>
          </p:cNvPicPr>
          <p:nvPr/>
        </p:nvPicPr>
        <p:blipFill>
          <a:blip r:embed="rId2">
            <a:extLst/>
          </a:blip>
          <a:stretch>
            <a:fillRect/>
          </a:stretch>
        </p:blipFill>
        <p:spPr>
          <a:xfrm>
            <a:off x="18851562" y="10017770"/>
            <a:ext cx="1432721" cy="1946576"/>
          </a:xfrm>
          <a:prstGeom prst="rect">
            <a:avLst/>
          </a:prstGeom>
          <a:ln w="12700">
            <a:miter lim="400000"/>
          </a:ln>
        </p:spPr>
      </p:pic>
      <p:pic>
        <p:nvPicPr>
          <p:cNvPr id="364" name="Spy.png" descr="Spy.png"/>
          <p:cNvPicPr>
            <a:picLocks noChangeAspect="1"/>
          </p:cNvPicPr>
          <p:nvPr/>
        </p:nvPicPr>
        <p:blipFill>
          <a:blip r:embed="rId2">
            <a:extLst/>
          </a:blip>
          <a:stretch>
            <a:fillRect/>
          </a:stretch>
        </p:blipFill>
        <p:spPr>
          <a:xfrm>
            <a:off x="18760279" y="3170087"/>
            <a:ext cx="1432721" cy="1946576"/>
          </a:xfrm>
          <a:prstGeom prst="rect">
            <a:avLst/>
          </a:prstGeom>
          <a:ln w="12700">
            <a:miter lim="400000"/>
          </a:ln>
        </p:spPr>
      </p:pic>
      <p:grpSp>
        <p:nvGrpSpPr>
          <p:cNvPr id="367" name="Group"/>
          <p:cNvGrpSpPr/>
          <p:nvPr/>
        </p:nvGrpSpPr>
        <p:grpSpPr>
          <a:xfrm>
            <a:off x="4981874" y="5578281"/>
            <a:ext cx="2247205" cy="3362321"/>
            <a:chOff x="254150" y="0"/>
            <a:chExt cx="2247203" cy="3362320"/>
          </a:xfrm>
        </p:grpSpPr>
        <p:sp>
          <p:nvSpPr>
            <p:cNvPr id="365" name="Computer"/>
            <p:cNvSpPr/>
            <p:nvPr/>
          </p:nvSpPr>
          <p:spPr>
            <a:xfrm>
              <a:off x="254150"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66" name="Server"/>
            <p:cNvSpPr/>
            <p:nvPr/>
          </p:nvSpPr>
          <p:spPr>
            <a:xfrm>
              <a:off x="1231353"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Server</a:t>
              </a:r>
            </a:p>
          </p:txBody>
        </p:sp>
      </p:grpSp>
      <p:grpSp>
        <p:nvGrpSpPr>
          <p:cNvPr id="370" name="Group"/>
          <p:cNvGrpSpPr/>
          <p:nvPr/>
        </p:nvGrpSpPr>
        <p:grpSpPr>
          <a:xfrm>
            <a:off x="16560673" y="2856113"/>
            <a:ext cx="2247205" cy="3362321"/>
            <a:chOff x="103731" y="0"/>
            <a:chExt cx="2247203" cy="3362320"/>
          </a:xfrm>
        </p:grpSpPr>
        <p:sp>
          <p:nvSpPr>
            <p:cNvPr id="368"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69"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373" name="Group"/>
          <p:cNvGrpSpPr/>
          <p:nvPr/>
        </p:nvGrpSpPr>
        <p:grpSpPr>
          <a:xfrm>
            <a:off x="16560673" y="6279954"/>
            <a:ext cx="2247205" cy="3362322"/>
            <a:chOff x="103731" y="0"/>
            <a:chExt cx="2247203" cy="3362320"/>
          </a:xfrm>
        </p:grpSpPr>
        <p:sp>
          <p:nvSpPr>
            <p:cNvPr id="371"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72"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376" name="Group"/>
          <p:cNvGrpSpPr/>
          <p:nvPr/>
        </p:nvGrpSpPr>
        <p:grpSpPr>
          <a:xfrm>
            <a:off x="16560673" y="9703796"/>
            <a:ext cx="2247205" cy="3362322"/>
            <a:chOff x="103731" y="0"/>
            <a:chExt cx="2247203" cy="3362320"/>
          </a:xfrm>
        </p:grpSpPr>
        <p:sp>
          <p:nvSpPr>
            <p:cNvPr id="374"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75"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500" fill="hold"/>
                                        <p:tgtEl>
                                          <p:spTgt spid="364"/>
                                        </p:tgtEl>
                                      </p:cBhvr>
                                    </p:animEffect>
                                    <p:set>
                                      <p:cBhvr>
                                        <p:cTn id="7" fill="hold">
                                          <p:stCondLst>
                                            <p:cond delay="499"/>
                                          </p:stCondLst>
                                        </p:cTn>
                                        <p:tgtEl>
                                          <p:spTgt spid="364"/>
                                        </p:tgtEl>
                                        <p:attrNameLst>
                                          <p:attrName>style.visibility</p:attrName>
                                        </p:attrNameLst>
                                      </p:cBhvr>
                                      <p:to>
                                        <p:strVal val="hidden"/>
                                      </p:to>
                                    </p:set>
                                  </p:childTnLst>
                                </p:cTn>
                              </p:par>
                            </p:childTnLst>
                          </p:cTn>
                        </p:par>
                        <p:par>
                          <p:cTn id="8" fill="hold">
                            <p:stCondLst>
                              <p:cond delay="500"/>
                            </p:stCondLst>
                            <p:childTnLst>
                              <p:par>
                                <p:cTn id="9" presetClass="exit" nodeType="afterEffect" presetID="9" grpId="2" fill="hold">
                                  <p:stCondLst>
                                    <p:cond delay="0"/>
                                  </p:stCondLst>
                                  <p:iterate type="el" backwards="0">
                                    <p:tmAbs val="0"/>
                                  </p:iterate>
                                  <p:childTnLst>
                                    <p:animEffect filter="dissolve" transition="out">
                                      <p:cBhvr>
                                        <p:cTn id="10" dur="500" fill="hold"/>
                                        <p:tgtEl>
                                          <p:spTgt spid="362"/>
                                        </p:tgtEl>
                                      </p:cBhvr>
                                    </p:animEffect>
                                    <p:set>
                                      <p:cBhvr>
                                        <p:cTn id="11" fill="hold">
                                          <p:stCondLst>
                                            <p:cond delay="499"/>
                                          </p:stCondLst>
                                        </p:cTn>
                                        <p:tgtEl>
                                          <p:spTgt spid="362"/>
                                        </p:tgtEl>
                                        <p:attrNameLst>
                                          <p:attrName>style.visibility</p:attrName>
                                        </p:attrNameLst>
                                      </p:cBhvr>
                                      <p:to>
                                        <p:strVal val="hidden"/>
                                      </p:to>
                                    </p:set>
                                  </p:childTnLst>
                                </p:cTn>
                              </p:par>
                            </p:childTnLst>
                          </p:cTn>
                        </p:par>
                        <p:par>
                          <p:cTn id="12" fill="hold">
                            <p:stCondLst>
                              <p:cond delay="1000"/>
                            </p:stCondLst>
                            <p:childTnLst>
                              <p:par>
                                <p:cTn id="13" presetClass="exit" nodeType="afterEffect" presetID="9" grpId="3" fill="hold">
                                  <p:stCondLst>
                                    <p:cond delay="0"/>
                                  </p:stCondLst>
                                  <p:iterate type="el" backwards="0">
                                    <p:tmAbs val="0"/>
                                  </p:iterate>
                                  <p:childTnLst>
                                    <p:animEffect filter="dissolve" transition="out">
                                      <p:cBhvr>
                                        <p:cTn id="14" dur="500" fill="hold"/>
                                        <p:tgtEl>
                                          <p:spTgt spid="363"/>
                                        </p:tgtEl>
                                      </p:cBhvr>
                                    </p:animEffect>
                                    <p:set>
                                      <p:cBhvr>
                                        <p:cTn id="15" fill="hold">
                                          <p:stCondLst>
                                            <p:cond delay="499"/>
                                          </p:stCondLst>
                                        </p:cTn>
                                        <p:tgtEl>
                                          <p:spTgt spid="36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360"/>
                                        </p:tgtEl>
                                        <p:attrNameLst>
                                          <p:attrName>style.visibility</p:attrName>
                                        </p:attrNameLst>
                                      </p:cBhvr>
                                      <p:to>
                                        <p:strVal val="visible"/>
                                      </p:to>
                                    </p:set>
                                    <p:animEffect filter="wipe(left)" transition="in">
                                      <p:cBhvr>
                                        <p:cTn id="20" dur="250"/>
                                        <p:tgtEl>
                                          <p:spTgt spid="360"/>
                                        </p:tgtEl>
                                      </p:cBhvr>
                                    </p:animEffect>
                                  </p:childTnLst>
                                </p:cTn>
                              </p:par>
                            </p:childTnLst>
                          </p:cTn>
                        </p:par>
                        <p:par>
                          <p:cTn id="21" fill="hold">
                            <p:stCondLst>
                              <p:cond delay="250"/>
                            </p:stCondLst>
                            <p:childTnLst>
                              <p:par>
                                <p:cTn id="22" presetClass="entr" nodeType="afterEffect" presetSubtype="8" presetID="22" grpId="5" fill="hold">
                                  <p:stCondLst>
                                    <p:cond delay="0"/>
                                  </p:stCondLst>
                                  <p:iterate type="el" backwards="0">
                                    <p:tmAbs val="0"/>
                                  </p:iterate>
                                  <p:childTnLst>
                                    <p:set>
                                      <p:cBhvr>
                                        <p:cTn id="23" fill="hold"/>
                                        <p:tgtEl>
                                          <p:spTgt spid="359"/>
                                        </p:tgtEl>
                                        <p:attrNameLst>
                                          <p:attrName>style.visibility</p:attrName>
                                        </p:attrNameLst>
                                      </p:cBhvr>
                                      <p:to>
                                        <p:strVal val="visible"/>
                                      </p:to>
                                    </p:set>
                                    <p:animEffect filter="wipe(left)" transition="in">
                                      <p:cBhvr>
                                        <p:cTn id="24" dur="250"/>
                                        <p:tgtEl>
                                          <p:spTgt spid="359"/>
                                        </p:tgtEl>
                                      </p:cBhvr>
                                    </p:animEffect>
                                  </p:childTnLst>
                                </p:cTn>
                              </p:par>
                            </p:childTnLst>
                          </p:cTn>
                        </p:par>
                        <p:par>
                          <p:cTn id="25" fill="hold">
                            <p:stCondLst>
                              <p:cond delay="500"/>
                            </p:stCondLst>
                            <p:childTnLst>
                              <p:par>
                                <p:cTn id="26" presetClass="entr" nodeType="afterEffect" presetSubtype="8" presetID="22" grpId="6" fill="hold">
                                  <p:stCondLst>
                                    <p:cond delay="0"/>
                                  </p:stCondLst>
                                  <p:iterate type="el" backwards="0">
                                    <p:tmAbs val="0"/>
                                  </p:iterate>
                                  <p:childTnLst>
                                    <p:set>
                                      <p:cBhvr>
                                        <p:cTn id="27" fill="hold"/>
                                        <p:tgtEl>
                                          <p:spTgt spid="358"/>
                                        </p:tgtEl>
                                        <p:attrNameLst>
                                          <p:attrName>style.visibility</p:attrName>
                                        </p:attrNameLst>
                                      </p:cBhvr>
                                      <p:to>
                                        <p:strVal val="visible"/>
                                      </p:to>
                                    </p:set>
                                    <p:animEffect filter="wipe(left)" transition="in">
                                      <p:cBhvr>
                                        <p:cTn id="28" dur="25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3" grpId="3"/>
      <p:bldP build="whole" bldLvl="1" animBg="1" rev="0" advAuto="0" spid="358" grpId="6"/>
      <p:bldP build="whole" bldLvl="1" animBg="1" rev="0" advAuto="0" spid="360" grpId="4"/>
      <p:bldP build="whole" bldLvl="1" animBg="1" rev="0" advAuto="0" spid="359" grpId="5"/>
      <p:bldP build="whole" bldLvl="1" animBg="1" rev="0" advAuto="0" spid="362" grpId="2"/>
      <p:bldP build="whole" bldLvl="1" animBg="1" rev="0" advAuto="0" spid="364"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Arrow"/>
          <p:cNvSpPr/>
          <p:nvPr/>
        </p:nvSpPr>
        <p:spPr>
          <a:xfrm flipH="1" rot="11959937">
            <a:off x="6955642" y="7153648"/>
            <a:ext cx="7735272"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379" name="Arrow"/>
          <p:cNvSpPr/>
          <p:nvPr/>
        </p:nvSpPr>
        <p:spPr>
          <a:xfrm flipH="1" rot="11197087">
            <a:off x="7070819" y="6196005"/>
            <a:ext cx="11645333"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380" name="Arrow"/>
          <p:cNvSpPr/>
          <p:nvPr/>
        </p:nvSpPr>
        <p:spPr>
          <a:xfrm flipH="1" rot="10394602">
            <a:off x="7124998" y="4476896"/>
            <a:ext cx="7097041" cy="1785938"/>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381" name="Advantages of…"/>
          <p:cNvSpPr txBox="1"/>
          <p:nvPr>
            <p:ph type="title"/>
          </p:nvPr>
        </p:nvSpPr>
        <p:spPr>
          <a:prstGeom prst="rect">
            <a:avLst/>
          </a:prstGeom>
        </p:spPr>
        <p:txBody>
          <a:bodyPr/>
          <a:lstStyle/>
          <a:p>
            <a:pPr/>
            <a:r>
              <a:t>Advantages of</a:t>
            </a:r>
          </a:p>
          <a:p>
            <a:pPr/>
            <a:r>
              <a:t>Agent-based</a:t>
            </a:r>
          </a:p>
        </p:txBody>
      </p:sp>
      <p:pic>
        <p:nvPicPr>
          <p:cNvPr id="382" name="Spy.png" descr="Spy.png"/>
          <p:cNvPicPr>
            <a:picLocks noChangeAspect="1"/>
          </p:cNvPicPr>
          <p:nvPr/>
        </p:nvPicPr>
        <p:blipFill>
          <a:blip r:embed="rId2">
            <a:extLst/>
          </a:blip>
          <a:stretch>
            <a:fillRect/>
          </a:stretch>
        </p:blipFill>
        <p:spPr>
          <a:xfrm>
            <a:off x="18760279" y="6593929"/>
            <a:ext cx="1432721" cy="1946576"/>
          </a:xfrm>
          <a:prstGeom prst="rect">
            <a:avLst/>
          </a:prstGeom>
          <a:ln w="12700">
            <a:miter lim="400000"/>
          </a:ln>
        </p:spPr>
      </p:pic>
      <p:pic>
        <p:nvPicPr>
          <p:cNvPr id="383" name="Spy.png" descr="Spy.png"/>
          <p:cNvPicPr>
            <a:picLocks noChangeAspect="1"/>
          </p:cNvPicPr>
          <p:nvPr/>
        </p:nvPicPr>
        <p:blipFill>
          <a:blip r:embed="rId2">
            <a:extLst/>
          </a:blip>
          <a:stretch>
            <a:fillRect/>
          </a:stretch>
        </p:blipFill>
        <p:spPr>
          <a:xfrm>
            <a:off x="18851562" y="10017770"/>
            <a:ext cx="1432721" cy="1946576"/>
          </a:xfrm>
          <a:prstGeom prst="rect">
            <a:avLst/>
          </a:prstGeom>
          <a:ln w="12700">
            <a:miter lim="400000"/>
          </a:ln>
        </p:spPr>
      </p:pic>
      <p:pic>
        <p:nvPicPr>
          <p:cNvPr id="384" name="Spy.png" descr="Spy.png"/>
          <p:cNvPicPr>
            <a:picLocks noChangeAspect="1"/>
          </p:cNvPicPr>
          <p:nvPr/>
        </p:nvPicPr>
        <p:blipFill>
          <a:blip r:embed="rId2">
            <a:extLst/>
          </a:blip>
          <a:stretch>
            <a:fillRect/>
          </a:stretch>
        </p:blipFill>
        <p:spPr>
          <a:xfrm>
            <a:off x="18760279" y="3170087"/>
            <a:ext cx="1432721" cy="1946576"/>
          </a:xfrm>
          <a:prstGeom prst="rect">
            <a:avLst/>
          </a:prstGeom>
          <a:ln w="12700">
            <a:miter lim="400000"/>
          </a:ln>
        </p:spPr>
      </p:pic>
      <p:grpSp>
        <p:nvGrpSpPr>
          <p:cNvPr id="387" name="Group"/>
          <p:cNvGrpSpPr/>
          <p:nvPr/>
        </p:nvGrpSpPr>
        <p:grpSpPr>
          <a:xfrm>
            <a:off x="4981874" y="5578281"/>
            <a:ext cx="2247205" cy="3362321"/>
            <a:chOff x="254150" y="0"/>
            <a:chExt cx="2247203" cy="3362320"/>
          </a:xfrm>
        </p:grpSpPr>
        <p:sp>
          <p:nvSpPr>
            <p:cNvPr id="385" name="Computer"/>
            <p:cNvSpPr/>
            <p:nvPr/>
          </p:nvSpPr>
          <p:spPr>
            <a:xfrm>
              <a:off x="254150"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86" name="Server"/>
            <p:cNvSpPr/>
            <p:nvPr/>
          </p:nvSpPr>
          <p:spPr>
            <a:xfrm>
              <a:off x="1231353"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Server</a:t>
              </a:r>
            </a:p>
          </p:txBody>
        </p:sp>
      </p:grpSp>
      <p:grpSp>
        <p:nvGrpSpPr>
          <p:cNvPr id="390" name="Group"/>
          <p:cNvGrpSpPr/>
          <p:nvPr/>
        </p:nvGrpSpPr>
        <p:grpSpPr>
          <a:xfrm>
            <a:off x="16560673" y="2856113"/>
            <a:ext cx="2247205" cy="3362321"/>
            <a:chOff x="103731" y="0"/>
            <a:chExt cx="2247203" cy="3362320"/>
          </a:xfrm>
        </p:grpSpPr>
        <p:sp>
          <p:nvSpPr>
            <p:cNvPr id="388"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89"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393" name="Group"/>
          <p:cNvGrpSpPr/>
          <p:nvPr/>
        </p:nvGrpSpPr>
        <p:grpSpPr>
          <a:xfrm>
            <a:off x="16560673" y="6279954"/>
            <a:ext cx="2247205" cy="3362322"/>
            <a:chOff x="103731" y="0"/>
            <a:chExt cx="2247203" cy="3362320"/>
          </a:xfrm>
        </p:grpSpPr>
        <p:sp>
          <p:nvSpPr>
            <p:cNvPr id="391"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92"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396" name="Group"/>
          <p:cNvGrpSpPr/>
          <p:nvPr/>
        </p:nvGrpSpPr>
        <p:grpSpPr>
          <a:xfrm>
            <a:off x="16560673" y="9703796"/>
            <a:ext cx="2247205" cy="3362322"/>
            <a:chOff x="103731" y="0"/>
            <a:chExt cx="2247203" cy="3362320"/>
          </a:xfrm>
        </p:grpSpPr>
        <p:sp>
          <p:nvSpPr>
            <p:cNvPr id="394"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95"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399" name="Group"/>
          <p:cNvGrpSpPr/>
          <p:nvPr/>
        </p:nvGrpSpPr>
        <p:grpSpPr>
          <a:xfrm>
            <a:off x="14131256" y="2990469"/>
            <a:ext cx="1636314" cy="2574525"/>
            <a:chOff x="0" y="0"/>
            <a:chExt cx="1636313" cy="2574523"/>
          </a:xfrm>
        </p:grpSpPr>
        <p:sp>
          <p:nvSpPr>
            <p:cNvPr id="397" name="Rectangle"/>
            <p:cNvSpPr/>
            <p:nvPr/>
          </p:nvSpPr>
          <p:spPr>
            <a:xfrm>
              <a:off x="471758" y="0"/>
              <a:ext cx="692797" cy="2574524"/>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398" name="Fire"/>
            <p:cNvSpPr/>
            <p:nvPr/>
          </p:nvSpPr>
          <p:spPr>
            <a:xfrm>
              <a:off x="-1" y="330329"/>
              <a:ext cx="1636315" cy="1913864"/>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a:defRPr sz="5000"/>
              </a:pPr>
            </a:p>
          </p:txBody>
        </p:sp>
      </p:grpSp>
      <p:sp>
        <p:nvSpPr>
          <p:cNvPr id="400" name="Stop Sign"/>
          <p:cNvSpPr/>
          <p:nvPr/>
        </p:nvSpPr>
        <p:spPr>
          <a:xfrm>
            <a:off x="12634593" y="3954936"/>
            <a:ext cx="1785726" cy="1786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27" y="0"/>
                </a:moveTo>
                <a:lnTo>
                  <a:pt x="0" y="6325"/>
                </a:lnTo>
                <a:lnTo>
                  <a:pt x="0" y="15270"/>
                </a:lnTo>
                <a:lnTo>
                  <a:pt x="6327" y="21600"/>
                </a:lnTo>
                <a:lnTo>
                  <a:pt x="15273" y="21600"/>
                </a:lnTo>
                <a:lnTo>
                  <a:pt x="21600" y="15275"/>
                </a:lnTo>
                <a:lnTo>
                  <a:pt x="21600" y="6325"/>
                </a:lnTo>
                <a:lnTo>
                  <a:pt x="15280" y="0"/>
                </a:lnTo>
                <a:lnTo>
                  <a:pt x="6327" y="0"/>
                </a:lnTo>
                <a:close/>
                <a:moveTo>
                  <a:pt x="6645" y="767"/>
                </a:moveTo>
                <a:lnTo>
                  <a:pt x="14956" y="767"/>
                </a:lnTo>
                <a:lnTo>
                  <a:pt x="20832" y="6642"/>
                </a:lnTo>
                <a:lnTo>
                  <a:pt x="20832" y="14958"/>
                </a:lnTo>
                <a:lnTo>
                  <a:pt x="20838" y="14958"/>
                </a:lnTo>
                <a:lnTo>
                  <a:pt x="14961" y="20833"/>
                </a:lnTo>
                <a:lnTo>
                  <a:pt x="6645" y="20833"/>
                </a:lnTo>
                <a:lnTo>
                  <a:pt x="768" y="14958"/>
                </a:lnTo>
                <a:lnTo>
                  <a:pt x="768" y="6642"/>
                </a:lnTo>
                <a:lnTo>
                  <a:pt x="6645" y="767"/>
                </a:lnTo>
                <a:close/>
                <a:moveTo>
                  <a:pt x="6920" y="1425"/>
                </a:moveTo>
                <a:lnTo>
                  <a:pt x="1425" y="6916"/>
                </a:lnTo>
                <a:lnTo>
                  <a:pt x="1425" y="14684"/>
                </a:lnTo>
                <a:lnTo>
                  <a:pt x="6920" y="20175"/>
                </a:lnTo>
                <a:lnTo>
                  <a:pt x="14687" y="20175"/>
                </a:lnTo>
                <a:lnTo>
                  <a:pt x="20180" y="14684"/>
                </a:lnTo>
                <a:lnTo>
                  <a:pt x="20180" y="6916"/>
                </a:lnTo>
                <a:lnTo>
                  <a:pt x="14687" y="1425"/>
                </a:lnTo>
                <a:lnTo>
                  <a:pt x="6920" y="1425"/>
                </a:lnTo>
                <a:close/>
              </a:path>
            </a:pathLst>
          </a:custGeom>
          <a:solidFill>
            <a:schemeClr val="accent5">
              <a:hueOff val="-82419"/>
              <a:satOff val="-9513"/>
              <a:lumOff val="-16343"/>
            </a:schemeClr>
          </a:solidFill>
          <a:ln w="12700">
            <a:miter lim="400000"/>
          </a:ln>
        </p:spPr>
        <p:txBody>
          <a:bodyPr lIns="71437" tIns="71437" rIns="71437" bIns="71437" anchor="ctr"/>
          <a:lstStyle/>
          <a:p>
            <a:pPr>
              <a:defRPr sz="5000"/>
            </a:pPr>
          </a:p>
        </p:txBody>
      </p:sp>
      <p:grpSp>
        <p:nvGrpSpPr>
          <p:cNvPr id="403" name="Group"/>
          <p:cNvGrpSpPr/>
          <p:nvPr/>
        </p:nvGrpSpPr>
        <p:grpSpPr>
          <a:xfrm>
            <a:off x="14131256" y="9167136"/>
            <a:ext cx="1636314" cy="2574525"/>
            <a:chOff x="0" y="0"/>
            <a:chExt cx="1636313" cy="2574523"/>
          </a:xfrm>
        </p:grpSpPr>
        <p:sp>
          <p:nvSpPr>
            <p:cNvPr id="401" name="Rectangle"/>
            <p:cNvSpPr/>
            <p:nvPr/>
          </p:nvSpPr>
          <p:spPr>
            <a:xfrm>
              <a:off x="471758" y="0"/>
              <a:ext cx="692797" cy="2574524"/>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02" name="Fire"/>
            <p:cNvSpPr/>
            <p:nvPr/>
          </p:nvSpPr>
          <p:spPr>
            <a:xfrm>
              <a:off x="-1" y="330329"/>
              <a:ext cx="1636315" cy="1913864"/>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a:defRPr sz="5000"/>
              </a:pPr>
            </a:p>
          </p:txBody>
        </p:sp>
      </p:grpSp>
      <p:sp>
        <p:nvSpPr>
          <p:cNvPr id="404" name="Stop Sign"/>
          <p:cNvSpPr/>
          <p:nvPr/>
        </p:nvSpPr>
        <p:spPr>
          <a:xfrm>
            <a:off x="12634593" y="8286643"/>
            <a:ext cx="1785726" cy="1786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27" y="0"/>
                </a:moveTo>
                <a:lnTo>
                  <a:pt x="0" y="6325"/>
                </a:lnTo>
                <a:lnTo>
                  <a:pt x="0" y="15270"/>
                </a:lnTo>
                <a:lnTo>
                  <a:pt x="6327" y="21600"/>
                </a:lnTo>
                <a:lnTo>
                  <a:pt x="15273" y="21600"/>
                </a:lnTo>
                <a:lnTo>
                  <a:pt x="21600" y="15275"/>
                </a:lnTo>
                <a:lnTo>
                  <a:pt x="21600" y="6325"/>
                </a:lnTo>
                <a:lnTo>
                  <a:pt x="15280" y="0"/>
                </a:lnTo>
                <a:lnTo>
                  <a:pt x="6327" y="0"/>
                </a:lnTo>
                <a:close/>
                <a:moveTo>
                  <a:pt x="6645" y="767"/>
                </a:moveTo>
                <a:lnTo>
                  <a:pt x="14956" y="767"/>
                </a:lnTo>
                <a:lnTo>
                  <a:pt x="20832" y="6642"/>
                </a:lnTo>
                <a:lnTo>
                  <a:pt x="20832" y="14958"/>
                </a:lnTo>
                <a:lnTo>
                  <a:pt x="20838" y="14958"/>
                </a:lnTo>
                <a:lnTo>
                  <a:pt x="14961" y="20833"/>
                </a:lnTo>
                <a:lnTo>
                  <a:pt x="6645" y="20833"/>
                </a:lnTo>
                <a:lnTo>
                  <a:pt x="768" y="14958"/>
                </a:lnTo>
                <a:lnTo>
                  <a:pt x="768" y="6642"/>
                </a:lnTo>
                <a:lnTo>
                  <a:pt x="6645" y="767"/>
                </a:lnTo>
                <a:close/>
                <a:moveTo>
                  <a:pt x="6920" y="1425"/>
                </a:moveTo>
                <a:lnTo>
                  <a:pt x="1425" y="6916"/>
                </a:lnTo>
                <a:lnTo>
                  <a:pt x="1425" y="14684"/>
                </a:lnTo>
                <a:lnTo>
                  <a:pt x="6920" y="20175"/>
                </a:lnTo>
                <a:lnTo>
                  <a:pt x="14687" y="20175"/>
                </a:lnTo>
                <a:lnTo>
                  <a:pt x="20180" y="14684"/>
                </a:lnTo>
                <a:lnTo>
                  <a:pt x="20180" y="6916"/>
                </a:lnTo>
                <a:lnTo>
                  <a:pt x="14687" y="1425"/>
                </a:lnTo>
                <a:lnTo>
                  <a:pt x="6920" y="1425"/>
                </a:lnTo>
                <a:close/>
              </a:path>
            </a:pathLst>
          </a:custGeom>
          <a:solidFill>
            <a:schemeClr val="accent5">
              <a:hueOff val="-82419"/>
              <a:satOff val="-9513"/>
              <a:lumOff val="-16343"/>
            </a:schemeClr>
          </a:solidFill>
          <a:ln w="12700">
            <a:miter lim="400000"/>
          </a:ln>
        </p:spPr>
        <p:txBody>
          <a:bodyPr lIns="71437" tIns="71437" rIns="71437" bIns="71437" anchor="ctr"/>
          <a:lstStyle/>
          <a:p>
            <a:pPr>
              <a:defRPr sz="50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99"/>
                                        </p:tgtEl>
                                        <p:attrNameLst>
                                          <p:attrName>style.visibility</p:attrName>
                                        </p:attrNameLst>
                                      </p:cBhvr>
                                      <p:to>
                                        <p:strVal val="visible"/>
                                      </p:to>
                                    </p:set>
                                    <p:animEffect filter="fade" transition="in">
                                      <p:cBhvr>
                                        <p:cTn id="7" dur="250"/>
                                        <p:tgtEl>
                                          <p:spTgt spid="399"/>
                                        </p:tgtEl>
                                      </p:cBhvr>
                                    </p:animEffect>
                                  </p:childTnLst>
                                </p:cTn>
                              </p:par>
                            </p:childTnLst>
                          </p:cTn>
                        </p:par>
                        <p:par>
                          <p:cTn id="8" fill="hold">
                            <p:stCondLst>
                              <p:cond delay="250"/>
                            </p:stCondLst>
                            <p:childTnLst>
                              <p:par>
                                <p:cTn id="9" presetClass="entr" nodeType="afterEffect" presetID="10" grpId="2" fill="hold">
                                  <p:stCondLst>
                                    <p:cond delay="0"/>
                                  </p:stCondLst>
                                  <p:iterate type="el" backwards="0">
                                    <p:tmAbs val="0"/>
                                  </p:iterate>
                                  <p:childTnLst>
                                    <p:set>
                                      <p:cBhvr>
                                        <p:cTn id="10" fill="hold"/>
                                        <p:tgtEl>
                                          <p:spTgt spid="403"/>
                                        </p:tgtEl>
                                        <p:attrNameLst>
                                          <p:attrName>style.visibility</p:attrName>
                                        </p:attrNameLst>
                                      </p:cBhvr>
                                      <p:to>
                                        <p:strVal val="visible"/>
                                      </p:to>
                                    </p:set>
                                    <p:animEffect filter="fade" transition="in">
                                      <p:cBhvr>
                                        <p:cTn id="11" dur="250"/>
                                        <p:tgtEl>
                                          <p:spTgt spid="403"/>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380"/>
                                        </p:tgtEl>
                                        <p:attrNameLst>
                                          <p:attrName>style.visibility</p:attrName>
                                        </p:attrNameLst>
                                      </p:cBhvr>
                                      <p:to>
                                        <p:strVal val="visible"/>
                                      </p:to>
                                    </p:set>
                                    <p:animEffect filter="wipe(left)" transition="in">
                                      <p:cBhvr>
                                        <p:cTn id="16" dur="250"/>
                                        <p:tgtEl>
                                          <p:spTgt spid="380"/>
                                        </p:tgtEl>
                                      </p:cBhvr>
                                    </p:animEffect>
                                  </p:childTnLst>
                                </p:cTn>
                              </p:par>
                            </p:childTnLst>
                          </p:cTn>
                        </p:par>
                        <p:par>
                          <p:cTn id="17" fill="hold">
                            <p:stCondLst>
                              <p:cond delay="250"/>
                            </p:stCondLst>
                            <p:childTnLst>
                              <p:par>
                                <p:cTn id="18" presetClass="entr" nodeType="afterEffect" presetSubtype="32" presetID="23" grpId="4" fill="hold">
                                  <p:stCondLst>
                                    <p:cond delay="0"/>
                                  </p:stCondLst>
                                  <p:iterate type="el" backwards="0">
                                    <p:tmAbs val="0"/>
                                  </p:iterate>
                                  <p:childTnLst>
                                    <p:set>
                                      <p:cBhvr>
                                        <p:cTn id="19" fill="hold"/>
                                        <p:tgtEl>
                                          <p:spTgt spid="400"/>
                                        </p:tgtEl>
                                        <p:attrNameLst>
                                          <p:attrName>style.visibility</p:attrName>
                                        </p:attrNameLst>
                                      </p:cBhvr>
                                      <p:to>
                                        <p:strVal val="visible"/>
                                      </p:to>
                                    </p:set>
                                    <p:anim calcmode="lin" valueType="num">
                                      <p:cBhvr>
                                        <p:cTn id="20" dur="250" fill="hold"/>
                                        <p:tgtEl>
                                          <p:spTgt spid="400"/>
                                        </p:tgtEl>
                                        <p:attrNameLst>
                                          <p:attrName>ppt_w</p:attrName>
                                        </p:attrNameLst>
                                      </p:cBhvr>
                                      <p:tavLst>
                                        <p:tav tm="0">
                                          <p:val>
                                            <p:strVal val="4*#ppt_w"/>
                                          </p:val>
                                        </p:tav>
                                        <p:tav tm="100000">
                                          <p:val>
                                            <p:strVal val="#ppt_w"/>
                                          </p:val>
                                        </p:tav>
                                      </p:tavLst>
                                    </p:anim>
                                    <p:anim calcmode="lin" valueType="num">
                                      <p:cBhvr>
                                        <p:cTn id="21" dur="250" fill="hold"/>
                                        <p:tgtEl>
                                          <p:spTgt spid="400"/>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Class="entr" nodeType="afterEffect" presetSubtype="8" presetID="22" grpId="5" fill="hold">
                                  <p:stCondLst>
                                    <p:cond delay="0"/>
                                  </p:stCondLst>
                                  <p:iterate type="el" backwards="0">
                                    <p:tmAbs val="0"/>
                                  </p:iterate>
                                  <p:childTnLst>
                                    <p:set>
                                      <p:cBhvr>
                                        <p:cTn id="24" fill="hold"/>
                                        <p:tgtEl>
                                          <p:spTgt spid="379"/>
                                        </p:tgtEl>
                                        <p:attrNameLst>
                                          <p:attrName>style.visibility</p:attrName>
                                        </p:attrNameLst>
                                      </p:cBhvr>
                                      <p:to>
                                        <p:strVal val="visible"/>
                                      </p:to>
                                    </p:set>
                                    <p:animEffect filter="wipe(left)" transition="in">
                                      <p:cBhvr>
                                        <p:cTn id="25" dur="250"/>
                                        <p:tgtEl>
                                          <p:spTgt spid="379"/>
                                        </p:tgtEl>
                                      </p:cBhvr>
                                    </p:animEffect>
                                  </p:childTnLst>
                                </p:cTn>
                              </p:par>
                            </p:childTnLst>
                          </p:cTn>
                        </p:par>
                        <p:par>
                          <p:cTn id="26" fill="hold">
                            <p:stCondLst>
                              <p:cond delay="750"/>
                            </p:stCondLst>
                            <p:childTnLst>
                              <p:par>
                                <p:cTn id="27" presetClass="entr" nodeType="afterEffect" presetSubtype="8" presetID="22" grpId="6" fill="hold">
                                  <p:stCondLst>
                                    <p:cond delay="0"/>
                                  </p:stCondLst>
                                  <p:iterate type="el" backwards="0">
                                    <p:tmAbs val="0"/>
                                  </p:iterate>
                                  <p:childTnLst>
                                    <p:set>
                                      <p:cBhvr>
                                        <p:cTn id="28" fill="hold"/>
                                        <p:tgtEl>
                                          <p:spTgt spid="378"/>
                                        </p:tgtEl>
                                        <p:attrNameLst>
                                          <p:attrName>style.visibility</p:attrName>
                                        </p:attrNameLst>
                                      </p:cBhvr>
                                      <p:to>
                                        <p:strVal val="visible"/>
                                      </p:to>
                                    </p:set>
                                    <p:animEffect filter="wipe(left)" transition="in">
                                      <p:cBhvr>
                                        <p:cTn id="29" dur="250"/>
                                        <p:tgtEl>
                                          <p:spTgt spid="378"/>
                                        </p:tgtEl>
                                      </p:cBhvr>
                                    </p:animEffect>
                                  </p:childTnLst>
                                </p:cTn>
                              </p:par>
                            </p:childTnLst>
                          </p:cTn>
                        </p:par>
                        <p:par>
                          <p:cTn id="30" fill="hold">
                            <p:stCondLst>
                              <p:cond delay="1000"/>
                            </p:stCondLst>
                            <p:childTnLst>
                              <p:par>
                                <p:cTn id="31" presetClass="entr" nodeType="afterEffect" presetSubtype="32" presetID="23" grpId="7" fill="hold">
                                  <p:stCondLst>
                                    <p:cond delay="0"/>
                                  </p:stCondLst>
                                  <p:iterate type="el" backwards="0">
                                    <p:tmAbs val="0"/>
                                  </p:iterate>
                                  <p:childTnLst>
                                    <p:set>
                                      <p:cBhvr>
                                        <p:cTn id="32" fill="hold"/>
                                        <p:tgtEl>
                                          <p:spTgt spid="404"/>
                                        </p:tgtEl>
                                        <p:attrNameLst>
                                          <p:attrName>style.visibility</p:attrName>
                                        </p:attrNameLst>
                                      </p:cBhvr>
                                      <p:to>
                                        <p:strVal val="visible"/>
                                      </p:to>
                                    </p:set>
                                    <p:anim calcmode="lin" valueType="num">
                                      <p:cBhvr>
                                        <p:cTn id="33" dur="250" fill="hold"/>
                                        <p:tgtEl>
                                          <p:spTgt spid="404"/>
                                        </p:tgtEl>
                                        <p:attrNameLst>
                                          <p:attrName>ppt_w</p:attrName>
                                        </p:attrNameLst>
                                      </p:cBhvr>
                                      <p:tavLst>
                                        <p:tav tm="0">
                                          <p:val>
                                            <p:strVal val="4*#ppt_w"/>
                                          </p:val>
                                        </p:tav>
                                        <p:tav tm="100000">
                                          <p:val>
                                            <p:strVal val="#ppt_w"/>
                                          </p:val>
                                        </p:tav>
                                      </p:tavLst>
                                    </p:anim>
                                    <p:anim calcmode="lin" valueType="num">
                                      <p:cBhvr>
                                        <p:cTn id="34" dur="250" fill="hold"/>
                                        <p:tgtEl>
                                          <p:spTgt spid="40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0" grpId="3"/>
      <p:bldP build="whole" bldLvl="1" animBg="1" rev="0" advAuto="0" spid="403" grpId="2"/>
      <p:bldP build="whole" bldLvl="1" animBg="1" rev="0" advAuto="0" spid="379" grpId="5"/>
      <p:bldP build="whole" bldLvl="1" animBg="1" rev="0" advAuto="0" spid="399" grpId="1"/>
      <p:bldP build="whole" bldLvl="1" animBg="1" rev="0" advAuto="0" spid="404" grpId="7"/>
      <p:bldP build="whole" bldLvl="1" animBg="1" rev="0" advAuto="0" spid="378" grpId="6"/>
      <p:bldP build="whole" bldLvl="1" animBg="1" rev="0" advAuto="0" spid="400" grpId="4"/>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3">
            <a:extLst/>
          </a:blip>
          <a:stretch>
            <a:fillRect/>
          </a:stretch>
        </p:blipFill>
        <p:spPr>
          <a:xfrm>
            <a:off x="2569426" y="26458"/>
            <a:ext cx="19245149" cy="13663084"/>
          </a:xfrm>
          <a:prstGeom prst="rect">
            <a:avLst/>
          </a:prstGeom>
          <a:ln w="12700">
            <a:miter lim="400000"/>
          </a:ln>
        </p:spPr>
      </p:pic>
      <p:sp>
        <p:nvSpPr>
          <p:cNvPr id="170" name="What it ends up looking like…"/>
          <p:cNvSpPr txBox="1"/>
          <p:nvPr/>
        </p:nvSpPr>
        <p:spPr>
          <a:xfrm>
            <a:off x="7853629" y="348492"/>
            <a:ext cx="8676742" cy="800101"/>
          </a:xfrm>
          <a:prstGeom prst="rect">
            <a:avLst/>
          </a:prstGeom>
          <a:blipFill>
            <a:blip r:embed="rId4"/>
          </a:blipFill>
          <a:ln w="12700">
            <a:miter lim="400000"/>
          </a:ln>
          <a:effectLst>
            <a:outerShdw sx="100000" sy="100000" kx="0" ky="0" algn="b" rotWithShape="0" blurRad="177800" dist="406400" dir="5400000">
              <a:srgbClr val="000000">
                <a:alpha val="68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4800"/>
            </a:lvl1pPr>
          </a:lstStyle>
          <a:p>
            <a:pPr/>
            <a:r>
              <a:t>What it ends up looking like…</a:t>
            </a:r>
          </a:p>
        </p:txBody>
      </p:sp>
      <p:sp>
        <p:nvSpPr>
          <p:cNvPr id="171" name="Actually that’s not quite right.  The guy who made this is clearly more talented."/>
          <p:cNvSpPr txBox="1"/>
          <p:nvPr/>
        </p:nvSpPr>
        <p:spPr>
          <a:xfrm>
            <a:off x="7782507" y="11243282"/>
            <a:ext cx="8818986" cy="2247901"/>
          </a:xfrm>
          <a:prstGeom prst="rect">
            <a:avLst/>
          </a:prstGeom>
          <a:blipFill>
            <a:blip r:embed="rId4"/>
          </a:blipFill>
          <a:ln w="12700">
            <a:miter lim="400000"/>
          </a:ln>
          <a:effectLst>
            <a:outerShdw sx="100000" sy="100000" kx="0" ky="0" algn="b" rotWithShape="0" blurRad="177800" dist="406400" dir="5400000">
              <a:srgbClr val="000000">
                <a:alpha val="68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4800"/>
            </a:pPr>
            <a:r>
              <a:t>Actually that’s not quite right.  The guy who made this is </a:t>
            </a:r>
            <a:r>
              <a:rPr b="1"/>
              <a:t>clearly</a:t>
            </a:r>
            <a:r>
              <a:t> more talented.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fade" transition="in">
                                      <p:cBhvr>
                                        <p:cTn id="7" dur="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Arrow"/>
          <p:cNvSpPr/>
          <p:nvPr/>
        </p:nvSpPr>
        <p:spPr>
          <a:xfrm rot="11959937">
            <a:off x="6828495" y="7900145"/>
            <a:ext cx="12245199"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07" name="Arrow"/>
          <p:cNvSpPr/>
          <p:nvPr/>
        </p:nvSpPr>
        <p:spPr>
          <a:xfrm rot="11197087">
            <a:off x="7070819" y="6196005"/>
            <a:ext cx="11645333"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08" name="Arrow"/>
          <p:cNvSpPr/>
          <p:nvPr/>
        </p:nvSpPr>
        <p:spPr>
          <a:xfrm rot="10394602">
            <a:off x="7108891" y="4204042"/>
            <a:ext cx="11735335"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09" name="Advantages of…"/>
          <p:cNvSpPr txBox="1"/>
          <p:nvPr>
            <p:ph type="title"/>
          </p:nvPr>
        </p:nvSpPr>
        <p:spPr>
          <a:prstGeom prst="rect">
            <a:avLst/>
          </a:prstGeom>
        </p:spPr>
        <p:txBody>
          <a:bodyPr/>
          <a:lstStyle/>
          <a:p>
            <a:pPr/>
            <a:r>
              <a:t>Advantages of</a:t>
            </a:r>
          </a:p>
          <a:p>
            <a:pPr/>
            <a:r>
              <a:t>Agent-based</a:t>
            </a:r>
          </a:p>
        </p:txBody>
      </p:sp>
      <p:pic>
        <p:nvPicPr>
          <p:cNvPr id="410" name="Spy.png" descr="Spy.png"/>
          <p:cNvPicPr>
            <a:picLocks noChangeAspect="1"/>
          </p:cNvPicPr>
          <p:nvPr/>
        </p:nvPicPr>
        <p:blipFill>
          <a:blip r:embed="rId3">
            <a:extLst/>
          </a:blip>
          <a:stretch>
            <a:fillRect/>
          </a:stretch>
        </p:blipFill>
        <p:spPr>
          <a:xfrm>
            <a:off x="18760279" y="6593929"/>
            <a:ext cx="1432721" cy="1946576"/>
          </a:xfrm>
          <a:prstGeom prst="rect">
            <a:avLst/>
          </a:prstGeom>
          <a:ln w="12700">
            <a:miter lim="400000"/>
          </a:ln>
        </p:spPr>
      </p:pic>
      <p:pic>
        <p:nvPicPr>
          <p:cNvPr id="411" name="Spy.png" descr="Spy.png"/>
          <p:cNvPicPr>
            <a:picLocks noChangeAspect="1"/>
          </p:cNvPicPr>
          <p:nvPr/>
        </p:nvPicPr>
        <p:blipFill>
          <a:blip r:embed="rId3">
            <a:extLst/>
          </a:blip>
          <a:stretch>
            <a:fillRect/>
          </a:stretch>
        </p:blipFill>
        <p:spPr>
          <a:xfrm>
            <a:off x="18851562" y="10017770"/>
            <a:ext cx="1432721" cy="1946576"/>
          </a:xfrm>
          <a:prstGeom prst="rect">
            <a:avLst/>
          </a:prstGeom>
          <a:ln w="12700">
            <a:miter lim="400000"/>
          </a:ln>
        </p:spPr>
      </p:pic>
      <p:pic>
        <p:nvPicPr>
          <p:cNvPr id="412" name="Spy.png" descr="Spy.png"/>
          <p:cNvPicPr>
            <a:picLocks noChangeAspect="1"/>
          </p:cNvPicPr>
          <p:nvPr/>
        </p:nvPicPr>
        <p:blipFill>
          <a:blip r:embed="rId3">
            <a:extLst/>
          </a:blip>
          <a:stretch>
            <a:fillRect/>
          </a:stretch>
        </p:blipFill>
        <p:spPr>
          <a:xfrm>
            <a:off x="18760279" y="3170087"/>
            <a:ext cx="1432721" cy="1946576"/>
          </a:xfrm>
          <a:prstGeom prst="rect">
            <a:avLst/>
          </a:prstGeom>
          <a:ln w="12700">
            <a:miter lim="400000"/>
          </a:ln>
        </p:spPr>
      </p:pic>
      <p:grpSp>
        <p:nvGrpSpPr>
          <p:cNvPr id="415" name="Group"/>
          <p:cNvGrpSpPr/>
          <p:nvPr/>
        </p:nvGrpSpPr>
        <p:grpSpPr>
          <a:xfrm>
            <a:off x="4981874" y="5578281"/>
            <a:ext cx="2247205" cy="3362321"/>
            <a:chOff x="254150" y="0"/>
            <a:chExt cx="2247203" cy="3362320"/>
          </a:xfrm>
        </p:grpSpPr>
        <p:sp>
          <p:nvSpPr>
            <p:cNvPr id="413" name="Computer"/>
            <p:cNvSpPr/>
            <p:nvPr/>
          </p:nvSpPr>
          <p:spPr>
            <a:xfrm>
              <a:off x="254150"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14" name="Server"/>
            <p:cNvSpPr/>
            <p:nvPr/>
          </p:nvSpPr>
          <p:spPr>
            <a:xfrm>
              <a:off x="1231353"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Server</a:t>
              </a:r>
            </a:p>
          </p:txBody>
        </p:sp>
      </p:grpSp>
      <p:grpSp>
        <p:nvGrpSpPr>
          <p:cNvPr id="418" name="Group"/>
          <p:cNvGrpSpPr/>
          <p:nvPr/>
        </p:nvGrpSpPr>
        <p:grpSpPr>
          <a:xfrm>
            <a:off x="16560673" y="2856113"/>
            <a:ext cx="2247205" cy="3362321"/>
            <a:chOff x="103731" y="0"/>
            <a:chExt cx="2247203" cy="3362320"/>
          </a:xfrm>
        </p:grpSpPr>
        <p:sp>
          <p:nvSpPr>
            <p:cNvPr id="416"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17"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421" name="Group"/>
          <p:cNvGrpSpPr/>
          <p:nvPr/>
        </p:nvGrpSpPr>
        <p:grpSpPr>
          <a:xfrm>
            <a:off x="16560673" y="6279954"/>
            <a:ext cx="2247205" cy="3362322"/>
            <a:chOff x="103731" y="0"/>
            <a:chExt cx="2247203" cy="3362320"/>
          </a:xfrm>
        </p:grpSpPr>
        <p:sp>
          <p:nvSpPr>
            <p:cNvPr id="419"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20"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424" name="Group"/>
          <p:cNvGrpSpPr/>
          <p:nvPr/>
        </p:nvGrpSpPr>
        <p:grpSpPr>
          <a:xfrm>
            <a:off x="16560673" y="9703796"/>
            <a:ext cx="2247205" cy="3362322"/>
            <a:chOff x="103731" y="0"/>
            <a:chExt cx="2247203" cy="3362320"/>
          </a:xfrm>
        </p:grpSpPr>
        <p:sp>
          <p:nvSpPr>
            <p:cNvPr id="422"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23"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427" name="Group"/>
          <p:cNvGrpSpPr/>
          <p:nvPr/>
        </p:nvGrpSpPr>
        <p:grpSpPr>
          <a:xfrm>
            <a:off x="14131256" y="2990469"/>
            <a:ext cx="1636314" cy="2574525"/>
            <a:chOff x="0" y="0"/>
            <a:chExt cx="1636313" cy="2574523"/>
          </a:xfrm>
        </p:grpSpPr>
        <p:sp>
          <p:nvSpPr>
            <p:cNvPr id="425" name="Rectangle"/>
            <p:cNvSpPr/>
            <p:nvPr/>
          </p:nvSpPr>
          <p:spPr>
            <a:xfrm>
              <a:off x="471758" y="0"/>
              <a:ext cx="692797" cy="2574524"/>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26" name="Fire"/>
            <p:cNvSpPr/>
            <p:nvPr/>
          </p:nvSpPr>
          <p:spPr>
            <a:xfrm>
              <a:off x="-1" y="330329"/>
              <a:ext cx="1636315" cy="1913864"/>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a:defRPr sz="5000"/>
              </a:pPr>
            </a:p>
          </p:txBody>
        </p:sp>
      </p:grpSp>
      <p:grpSp>
        <p:nvGrpSpPr>
          <p:cNvPr id="430" name="Group"/>
          <p:cNvGrpSpPr/>
          <p:nvPr/>
        </p:nvGrpSpPr>
        <p:grpSpPr>
          <a:xfrm>
            <a:off x="14131256" y="9151953"/>
            <a:ext cx="1636314" cy="2574525"/>
            <a:chOff x="0" y="0"/>
            <a:chExt cx="1636313" cy="2574523"/>
          </a:xfrm>
        </p:grpSpPr>
        <p:sp>
          <p:nvSpPr>
            <p:cNvPr id="428" name="Rectangle"/>
            <p:cNvSpPr/>
            <p:nvPr/>
          </p:nvSpPr>
          <p:spPr>
            <a:xfrm>
              <a:off x="471758" y="0"/>
              <a:ext cx="692797" cy="2574524"/>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29" name="Fire"/>
            <p:cNvSpPr/>
            <p:nvPr/>
          </p:nvSpPr>
          <p:spPr>
            <a:xfrm>
              <a:off x="-1" y="330329"/>
              <a:ext cx="1636315" cy="1913864"/>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a:defRPr sz="50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408"/>
                                        </p:tgtEl>
                                        <p:attrNameLst>
                                          <p:attrName>style.visibility</p:attrName>
                                        </p:attrNameLst>
                                      </p:cBhvr>
                                      <p:to>
                                        <p:strVal val="visible"/>
                                      </p:to>
                                    </p:set>
                                    <p:animEffect filter="wipe(right)" transition="in">
                                      <p:cBhvr>
                                        <p:cTn id="7" dur="250"/>
                                        <p:tgtEl>
                                          <p:spTgt spid="408"/>
                                        </p:tgtEl>
                                      </p:cBhvr>
                                    </p:animEffect>
                                  </p:childTnLst>
                                </p:cTn>
                              </p:par>
                            </p:childTnLst>
                          </p:cTn>
                        </p:par>
                        <p:par>
                          <p:cTn id="8" fill="hold">
                            <p:stCondLst>
                              <p:cond delay="250"/>
                            </p:stCondLst>
                            <p:childTnLst>
                              <p:par>
                                <p:cTn id="9" presetClass="entr" nodeType="afterEffect" presetSubtype="2" presetID="22" grpId="2" fill="hold">
                                  <p:stCondLst>
                                    <p:cond delay="0"/>
                                  </p:stCondLst>
                                  <p:iterate type="el" backwards="0">
                                    <p:tmAbs val="0"/>
                                  </p:iterate>
                                  <p:childTnLst>
                                    <p:set>
                                      <p:cBhvr>
                                        <p:cTn id="10" fill="hold"/>
                                        <p:tgtEl>
                                          <p:spTgt spid="407"/>
                                        </p:tgtEl>
                                        <p:attrNameLst>
                                          <p:attrName>style.visibility</p:attrName>
                                        </p:attrNameLst>
                                      </p:cBhvr>
                                      <p:to>
                                        <p:strVal val="visible"/>
                                      </p:to>
                                    </p:set>
                                    <p:animEffect filter="wipe(right)" transition="in">
                                      <p:cBhvr>
                                        <p:cTn id="11" dur="250"/>
                                        <p:tgtEl>
                                          <p:spTgt spid="407"/>
                                        </p:tgtEl>
                                      </p:cBhvr>
                                    </p:animEffect>
                                  </p:childTnLst>
                                </p:cTn>
                              </p:par>
                            </p:childTnLst>
                          </p:cTn>
                        </p:par>
                        <p:par>
                          <p:cTn id="12" fill="hold">
                            <p:stCondLst>
                              <p:cond delay="500"/>
                            </p:stCondLst>
                            <p:childTnLst>
                              <p:par>
                                <p:cTn id="13" presetClass="entr" nodeType="afterEffect" presetSubtype="2" presetID="22" grpId="3" fill="hold">
                                  <p:stCondLst>
                                    <p:cond delay="0"/>
                                  </p:stCondLst>
                                  <p:iterate type="el" backwards="0">
                                    <p:tmAbs val="0"/>
                                  </p:iterate>
                                  <p:childTnLst>
                                    <p:set>
                                      <p:cBhvr>
                                        <p:cTn id="14" fill="hold"/>
                                        <p:tgtEl>
                                          <p:spTgt spid="406"/>
                                        </p:tgtEl>
                                        <p:attrNameLst>
                                          <p:attrName>style.visibility</p:attrName>
                                        </p:attrNameLst>
                                      </p:cBhvr>
                                      <p:to>
                                        <p:strVal val="visible"/>
                                      </p:to>
                                    </p:set>
                                    <p:animEffect filter="wipe(right)" transition="in">
                                      <p:cBhvr>
                                        <p:cTn id="15" dur="25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7" grpId="2"/>
      <p:bldP build="whole" bldLvl="1" animBg="1" rev="0" advAuto="0" spid="408" grpId="1"/>
      <p:bldP build="whole" bldLvl="1" animBg="1" rev="0" advAuto="0" spid="406" grpId="3"/>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Arrow"/>
          <p:cNvSpPr/>
          <p:nvPr/>
        </p:nvSpPr>
        <p:spPr>
          <a:xfrm flipH="1" rot="11959937">
            <a:off x="7273023" y="7954672"/>
            <a:ext cx="12245199" cy="1785939"/>
          </a:xfrm>
          <a:prstGeom prst="rightArrow">
            <a:avLst>
              <a:gd name="adj1" fmla="val 27455"/>
              <a:gd name="adj2" fmla="val 43390"/>
            </a:avLst>
          </a:prstGeom>
          <a:solidFill>
            <a:schemeClr val="accent3">
              <a:hueOff val="914337"/>
              <a:satOff val="31515"/>
              <a:lumOff val="-30790"/>
            </a:schemeClr>
          </a:solidFill>
          <a:ln w="88900">
            <a:solidFill>
              <a:schemeClr val="accent3">
                <a:hueOff val="914337"/>
                <a:satOff val="31515"/>
                <a:lumOff val="-30790"/>
              </a:schemeClr>
            </a:solidFill>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35" name="Arrow"/>
          <p:cNvSpPr/>
          <p:nvPr/>
        </p:nvSpPr>
        <p:spPr>
          <a:xfrm flipH="1" rot="11197087">
            <a:off x="7546504" y="6301584"/>
            <a:ext cx="11645333" cy="1785939"/>
          </a:xfrm>
          <a:prstGeom prst="rightArrow">
            <a:avLst>
              <a:gd name="adj1" fmla="val 27455"/>
              <a:gd name="adj2" fmla="val 43390"/>
            </a:avLst>
          </a:prstGeom>
          <a:solidFill>
            <a:schemeClr val="accent3">
              <a:hueOff val="914337"/>
              <a:satOff val="31515"/>
              <a:lumOff val="-30790"/>
            </a:schemeClr>
          </a:solidFill>
          <a:ln w="88900">
            <a:solidFill>
              <a:schemeClr val="accent3">
                <a:hueOff val="914337"/>
                <a:satOff val="31515"/>
                <a:lumOff val="-30790"/>
              </a:schemeClr>
            </a:solidFill>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36" name="Arrow"/>
          <p:cNvSpPr/>
          <p:nvPr/>
        </p:nvSpPr>
        <p:spPr>
          <a:xfrm flipH="1" rot="10394602">
            <a:off x="7501797" y="4103631"/>
            <a:ext cx="11735335" cy="1785939"/>
          </a:xfrm>
          <a:prstGeom prst="rightArrow">
            <a:avLst>
              <a:gd name="adj1" fmla="val 27455"/>
              <a:gd name="adj2" fmla="val 43390"/>
            </a:avLst>
          </a:prstGeom>
          <a:solidFill>
            <a:schemeClr val="accent3">
              <a:hueOff val="914337"/>
              <a:satOff val="31515"/>
              <a:lumOff val="-30790"/>
            </a:schemeClr>
          </a:solidFill>
          <a:ln w="88900">
            <a:solidFill>
              <a:schemeClr val="accent3">
                <a:hueOff val="914337"/>
                <a:satOff val="31515"/>
                <a:lumOff val="-30790"/>
              </a:schemeClr>
            </a:solidFill>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37" name="Arrow"/>
          <p:cNvSpPr/>
          <p:nvPr/>
        </p:nvSpPr>
        <p:spPr>
          <a:xfrm rot="11959937">
            <a:off x="6828495" y="7900145"/>
            <a:ext cx="12245199" cy="1785939"/>
          </a:xfrm>
          <a:prstGeom prst="rightArrow">
            <a:avLst>
              <a:gd name="adj1" fmla="val 27455"/>
              <a:gd name="adj2" fmla="val 43390"/>
            </a:avLst>
          </a:prstGeom>
          <a:solidFill>
            <a:schemeClr val="accent3">
              <a:hueOff val="914337"/>
              <a:satOff val="31515"/>
              <a:lumOff val="-30790"/>
            </a:schemeClr>
          </a:solidFill>
          <a:ln w="88900">
            <a:solidFill>
              <a:schemeClr val="accent3">
                <a:hueOff val="914337"/>
                <a:satOff val="31515"/>
                <a:lumOff val="-30790"/>
              </a:schemeClr>
            </a:solidFill>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38" name="Arrow"/>
          <p:cNvSpPr/>
          <p:nvPr/>
        </p:nvSpPr>
        <p:spPr>
          <a:xfrm rot="11197087">
            <a:off x="7070819" y="6196005"/>
            <a:ext cx="11645333" cy="1785939"/>
          </a:xfrm>
          <a:prstGeom prst="rightArrow">
            <a:avLst>
              <a:gd name="adj1" fmla="val 27455"/>
              <a:gd name="adj2" fmla="val 43390"/>
            </a:avLst>
          </a:prstGeom>
          <a:solidFill>
            <a:schemeClr val="accent3">
              <a:hueOff val="914337"/>
              <a:satOff val="31515"/>
              <a:lumOff val="-30790"/>
            </a:schemeClr>
          </a:solidFill>
          <a:ln w="88900">
            <a:solidFill>
              <a:schemeClr val="accent3">
                <a:hueOff val="914337"/>
                <a:satOff val="31515"/>
                <a:lumOff val="-30790"/>
              </a:schemeClr>
            </a:solidFill>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39" name="Arrow"/>
          <p:cNvSpPr/>
          <p:nvPr/>
        </p:nvSpPr>
        <p:spPr>
          <a:xfrm rot="10394602">
            <a:off x="7108891" y="4204042"/>
            <a:ext cx="11735335" cy="1785939"/>
          </a:xfrm>
          <a:prstGeom prst="rightArrow">
            <a:avLst>
              <a:gd name="adj1" fmla="val 27455"/>
              <a:gd name="adj2" fmla="val 43390"/>
            </a:avLst>
          </a:prstGeom>
          <a:solidFill>
            <a:schemeClr val="accent3">
              <a:hueOff val="914337"/>
              <a:satOff val="31515"/>
              <a:lumOff val="-30790"/>
            </a:schemeClr>
          </a:solidFill>
          <a:ln w="88900">
            <a:solidFill>
              <a:schemeClr val="accent3">
                <a:hueOff val="914337"/>
                <a:satOff val="31515"/>
                <a:lumOff val="-30790"/>
              </a:schemeClr>
            </a:solidFill>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40" name="Advantages of…"/>
          <p:cNvSpPr txBox="1"/>
          <p:nvPr>
            <p:ph type="title"/>
          </p:nvPr>
        </p:nvSpPr>
        <p:spPr>
          <a:prstGeom prst="rect">
            <a:avLst/>
          </a:prstGeom>
        </p:spPr>
        <p:txBody>
          <a:bodyPr/>
          <a:lstStyle/>
          <a:p>
            <a:pPr/>
            <a:r>
              <a:t>Advantages of</a:t>
            </a:r>
          </a:p>
          <a:p>
            <a:pPr/>
            <a:r>
              <a:t>Agent-based</a:t>
            </a:r>
          </a:p>
        </p:txBody>
      </p:sp>
      <p:pic>
        <p:nvPicPr>
          <p:cNvPr id="441" name="Spy.png" descr="Spy.png"/>
          <p:cNvPicPr>
            <a:picLocks noChangeAspect="1"/>
          </p:cNvPicPr>
          <p:nvPr/>
        </p:nvPicPr>
        <p:blipFill>
          <a:blip r:embed="rId3">
            <a:extLst/>
          </a:blip>
          <a:stretch>
            <a:fillRect/>
          </a:stretch>
        </p:blipFill>
        <p:spPr>
          <a:xfrm>
            <a:off x="18760279" y="6593929"/>
            <a:ext cx="1432721" cy="1946576"/>
          </a:xfrm>
          <a:prstGeom prst="rect">
            <a:avLst/>
          </a:prstGeom>
          <a:ln w="12700">
            <a:miter lim="400000"/>
          </a:ln>
        </p:spPr>
      </p:pic>
      <p:pic>
        <p:nvPicPr>
          <p:cNvPr id="442" name="Spy.png" descr="Spy.png"/>
          <p:cNvPicPr>
            <a:picLocks noChangeAspect="1"/>
          </p:cNvPicPr>
          <p:nvPr/>
        </p:nvPicPr>
        <p:blipFill>
          <a:blip r:embed="rId3">
            <a:extLst/>
          </a:blip>
          <a:stretch>
            <a:fillRect/>
          </a:stretch>
        </p:blipFill>
        <p:spPr>
          <a:xfrm>
            <a:off x="18851562" y="10017770"/>
            <a:ext cx="1432721" cy="1946576"/>
          </a:xfrm>
          <a:prstGeom prst="rect">
            <a:avLst/>
          </a:prstGeom>
          <a:ln w="12700">
            <a:miter lim="400000"/>
          </a:ln>
        </p:spPr>
      </p:pic>
      <p:pic>
        <p:nvPicPr>
          <p:cNvPr id="443" name="Spy.png" descr="Spy.png"/>
          <p:cNvPicPr>
            <a:picLocks noChangeAspect="1"/>
          </p:cNvPicPr>
          <p:nvPr/>
        </p:nvPicPr>
        <p:blipFill>
          <a:blip r:embed="rId3">
            <a:extLst/>
          </a:blip>
          <a:stretch>
            <a:fillRect/>
          </a:stretch>
        </p:blipFill>
        <p:spPr>
          <a:xfrm>
            <a:off x="18760279" y="3170087"/>
            <a:ext cx="1432721" cy="1946576"/>
          </a:xfrm>
          <a:prstGeom prst="rect">
            <a:avLst/>
          </a:prstGeom>
          <a:ln w="12700">
            <a:miter lim="400000"/>
          </a:ln>
        </p:spPr>
      </p:pic>
      <p:grpSp>
        <p:nvGrpSpPr>
          <p:cNvPr id="446" name="Group"/>
          <p:cNvGrpSpPr/>
          <p:nvPr/>
        </p:nvGrpSpPr>
        <p:grpSpPr>
          <a:xfrm>
            <a:off x="4981874" y="5578281"/>
            <a:ext cx="2247205" cy="3362321"/>
            <a:chOff x="254150" y="0"/>
            <a:chExt cx="2247203" cy="3362320"/>
          </a:xfrm>
        </p:grpSpPr>
        <p:sp>
          <p:nvSpPr>
            <p:cNvPr id="444" name="Computer"/>
            <p:cNvSpPr/>
            <p:nvPr/>
          </p:nvSpPr>
          <p:spPr>
            <a:xfrm>
              <a:off x="254150"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45" name="Server"/>
            <p:cNvSpPr/>
            <p:nvPr/>
          </p:nvSpPr>
          <p:spPr>
            <a:xfrm>
              <a:off x="1231353"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Server</a:t>
              </a:r>
            </a:p>
          </p:txBody>
        </p:sp>
      </p:grpSp>
      <p:grpSp>
        <p:nvGrpSpPr>
          <p:cNvPr id="449" name="Group"/>
          <p:cNvGrpSpPr/>
          <p:nvPr/>
        </p:nvGrpSpPr>
        <p:grpSpPr>
          <a:xfrm>
            <a:off x="16560673" y="2856113"/>
            <a:ext cx="2247205" cy="3362321"/>
            <a:chOff x="103731" y="0"/>
            <a:chExt cx="2247203" cy="3362320"/>
          </a:xfrm>
        </p:grpSpPr>
        <p:sp>
          <p:nvSpPr>
            <p:cNvPr id="447"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48"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452" name="Group"/>
          <p:cNvGrpSpPr/>
          <p:nvPr/>
        </p:nvGrpSpPr>
        <p:grpSpPr>
          <a:xfrm>
            <a:off x="16560673" y="6279954"/>
            <a:ext cx="2247205" cy="3362322"/>
            <a:chOff x="103731" y="0"/>
            <a:chExt cx="2247203" cy="3362320"/>
          </a:xfrm>
        </p:grpSpPr>
        <p:sp>
          <p:nvSpPr>
            <p:cNvPr id="450"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51"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455" name="Group"/>
          <p:cNvGrpSpPr/>
          <p:nvPr/>
        </p:nvGrpSpPr>
        <p:grpSpPr>
          <a:xfrm>
            <a:off x="16560673" y="9703796"/>
            <a:ext cx="2247205" cy="3362322"/>
            <a:chOff x="103731" y="0"/>
            <a:chExt cx="2247203" cy="3362320"/>
          </a:xfrm>
        </p:grpSpPr>
        <p:sp>
          <p:nvSpPr>
            <p:cNvPr id="453"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54"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458" name="Group"/>
          <p:cNvGrpSpPr/>
          <p:nvPr/>
        </p:nvGrpSpPr>
        <p:grpSpPr>
          <a:xfrm>
            <a:off x="14131256" y="2990469"/>
            <a:ext cx="1636314" cy="2574525"/>
            <a:chOff x="0" y="0"/>
            <a:chExt cx="1636313" cy="2574523"/>
          </a:xfrm>
        </p:grpSpPr>
        <p:sp>
          <p:nvSpPr>
            <p:cNvPr id="456" name="Rectangle"/>
            <p:cNvSpPr/>
            <p:nvPr/>
          </p:nvSpPr>
          <p:spPr>
            <a:xfrm>
              <a:off x="471758" y="0"/>
              <a:ext cx="692797" cy="2574524"/>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57" name="Fire"/>
            <p:cNvSpPr/>
            <p:nvPr/>
          </p:nvSpPr>
          <p:spPr>
            <a:xfrm>
              <a:off x="-1" y="330329"/>
              <a:ext cx="1636315" cy="1913864"/>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a:defRPr sz="5000"/>
              </a:pPr>
            </a:p>
          </p:txBody>
        </p:sp>
      </p:grpSp>
      <p:grpSp>
        <p:nvGrpSpPr>
          <p:cNvPr id="461" name="Group"/>
          <p:cNvGrpSpPr/>
          <p:nvPr/>
        </p:nvGrpSpPr>
        <p:grpSpPr>
          <a:xfrm>
            <a:off x="14131256" y="9151953"/>
            <a:ext cx="1636314" cy="2574525"/>
            <a:chOff x="0" y="0"/>
            <a:chExt cx="1636313" cy="2574523"/>
          </a:xfrm>
        </p:grpSpPr>
        <p:sp>
          <p:nvSpPr>
            <p:cNvPr id="459" name="Rectangle"/>
            <p:cNvSpPr/>
            <p:nvPr/>
          </p:nvSpPr>
          <p:spPr>
            <a:xfrm>
              <a:off x="471758" y="0"/>
              <a:ext cx="692797" cy="2574524"/>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60" name="Fire"/>
            <p:cNvSpPr/>
            <p:nvPr/>
          </p:nvSpPr>
          <p:spPr>
            <a:xfrm>
              <a:off x="-1" y="330329"/>
              <a:ext cx="1636315" cy="1913864"/>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71437" tIns="71437" rIns="71437" bIns="71437" numCol="1" anchor="ctr">
              <a:noAutofit/>
            </a:bodyPr>
            <a:lstStyle/>
            <a:p>
              <a:pPr>
                <a:defRPr sz="5000"/>
              </a:pPr>
            </a:p>
          </p:txBody>
        </p:sp>
      </p:grpSp>
      <p:pic>
        <p:nvPicPr>
          <p:cNvPr id="462" name="Saltstack_logo.Jpg.jpg" descr="Saltstack_logo.Jpg.jpg"/>
          <p:cNvPicPr>
            <a:picLocks noChangeAspect="1"/>
          </p:cNvPicPr>
          <p:nvPr/>
        </p:nvPicPr>
        <p:blipFill>
          <a:blip r:embed="rId5">
            <a:extLst/>
          </a:blip>
          <a:stretch>
            <a:fillRect/>
          </a:stretch>
        </p:blipFill>
        <p:spPr>
          <a:xfrm>
            <a:off x="3954223" y="9151953"/>
            <a:ext cx="3252493" cy="2036861"/>
          </a:xfrm>
          <a:prstGeom prst="rect">
            <a:avLst/>
          </a:prstGeom>
          <a:ln w="12700">
            <a:miter lim="400000"/>
          </a:ln>
        </p:spPr>
      </p:pic>
      <p:sp>
        <p:nvSpPr>
          <p:cNvPr id="463" name="Persistent bus connection"/>
          <p:cNvSpPr txBox="1"/>
          <p:nvPr/>
        </p:nvSpPr>
        <p:spPr>
          <a:xfrm>
            <a:off x="7359909" y="5950756"/>
            <a:ext cx="8928228" cy="968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Persistent bus connection</a:t>
            </a:r>
          </a:p>
        </p:txBody>
      </p:sp>
      <p:pic>
        <p:nvPicPr>
          <p:cNvPr id="464" name="zeromq-logo.png" descr="zeromq-logo.png"/>
          <p:cNvPicPr>
            <a:picLocks noChangeAspect="1"/>
          </p:cNvPicPr>
          <p:nvPr/>
        </p:nvPicPr>
        <p:blipFill>
          <a:blip r:embed="rId6">
            <a:extLst/>
          </a:blip>
          <a:stretch>
            <a:fillRect/>
          </a:stretch>
        </p:blipFill>
        <p:spPr>
          <a:xfrm>
            <a:off x="10584939" y="6808792"/>
            <a:ext cx="2478168" cy="90003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439"/>
                                        </p:tgtEl>
                                        <p:attrNameLst>
                                          <p:attrName>style.visibility</p:attrName>
                                        </p:attrNameLst>
                                      </p:cBhvr>
                                      <p:to>
                                        <p:strVal val="visible"/>
                                      </p:to>
                                    </p:set>
                                    <p:animEffect filter="wipe(right)" transition="in">
                                      <p:cBhvr>
                                        <p:cTn id="7" dur="250"/>
                                        <p:tgtEl>
                                          <p:spTgt spid="439"/>
                                        </p:tgtEl>
                                      </p:cBhvr>
                                    </p:animEffect>
                                  </p:childTnLst>
                                </p:cTn>
                              </p:par>
                            </p:childTnLst>
                          </p:cTn>
                        </p:par>
                        <p:par>
                          <p:cTn id="8" fill="hold">
                            <p:stCondLst>
                              <p:cond delay="250"/>
                            </p:stCondLst>
                            <p:childTnLst>
                              <p:par>
                                <p:cTn id="9" presetClass="entr" nodeType="afterEffect" presetSubtype="2" presetID="22" grpId="2" fill="hold">
                                  <p:stCondLst>
                                    <p:cond delay="0"/>
                                  </p:stCondLst>
                                  <p:iterate type="el" backwards="0">
                                    <p:tmAbs val="0"/>
                                  </p:iterate>
                                  <p:childTnLst>
                                    <p:set>
                                      <p:cBhvr>
                                        <p:cTn id="10" fill="hold"/>
                                        <p:tgtEl>
                                          <p:spTgt spid="438"/>
                                        </p:tgtEl>
                                        <p:attrNameLst>
                                          <p:attrName>style.visibility</p:attrName>
                                        </p:attrNameLst>
                                      </p:cBhvr>
                                      <p:to>
                                        <p:strVal val="visible"/>
                                      </p:to>
                                    </p:set>
                                    <p:animEffect filter="wipe(right)" transition="in">
                                      <p:cBhvr>
                                        <p:cTn id="11" dur="250"/>
                                        <p:tgtEl>
                                          <p:spTgt spid="438"/>
                                        </p:tgtEl>
                                      </p:cBhvr>
                                    </p:animEffect>
                                  </p:childTnLst>
                                </p:cTn>
                              </p:par>
                            </p:childTnLst>
                          </p:cTn>
                        </p:par>
                        <p:par>
                          <p:cTn id="12" fill="hold">
                            <p:stCondLst>
                              <p:cond delay="500"/>
                            </p:stCondLst>
                            <p:childTnLst>
                              <p:par>
                                <p:cTn id="13" presetClass="entr" nodeType="afterEffect" presetSubtype="2" presetID="22" grpId="3" fill="hold">
                                  <p:stCondLst>
                                    <p:cond delay="0"/>
                                  </p:stCondLst>
                                  <p:iterate type="el" backwards="0">
                                    <p:tmAbs val="0"/>
                                  </p:iterate>
                                  <p:childTnLst>
                                    <p:set>
                                      <p:cBhvr>
                                        <p:cTn id="14" fill="hold"/>
                                        <p:tgtEl>
                                          <p:spTgt spid="437"/>
                                        </p:tgtEl>
                                        <p:attrNameLst>
                                          <p:attrName>style.visibility</p:attrName>
                                        </p:attrNameLst>
                                      </p:cBhvr>
                                      <p:to>
                                        <p:strVal val="visible"/>
                                      </p:to>
                                    </p:set>
                                    <p:animEffect filter="wipe(right)" transition="in">
                                      <p:cBhvr>
                                        <p:cTn id="15" dur="250"/>
                                        <p:tgtEl>
                                          <p:spTgt spid="437"/>
                                        </p:tgtEl>
                                      </p:cBhvr>
                                    </p:animEffect>
                                  </p:childTnLst>
                                </p:cTn>
                              </p:par>
                            </p:childTnLst>
                          </p:cTn>
                        </p:par>
                        <p:par>
                          <p:cTn id="16" fill="hold">
                            <p:stCondLst>
                              <p:cond delay="750"/>
                            </p:stCondLst>
                            <p:childTnLst>
                              <p:par>
                                <p:cTn id="17" presetClass="entr" nodeType="afterEffect" presetSubtype="2" presetID="22" grpId="4" fill="hold">
                                  <p:stCondLst>
                                    <p:cond delay="0"/>
                                  </p:stCondLst>
                                  <p:iterate type="el" backwards="0">
                                    <p:tmAbs val="0"/>
                                  </p:iterate>
                                  <p:childTnLst>
                                    <p:set>
                                      <p:cBhvr>
                                        <p:cTn id="18" fill="hold"/>
                                        <p:tgtEl>
                                          <p:spTgt spid="436"/>
                                        </p:tgtEl>
                                        <p:attrNameLst>
                                          <p:attrName>style.visibility</p:attrName>
                                        </p:attrNameLst>
                                      </p:cBhvr>
                                      <p:to>
                                        <p:strVal val="visible"/>
                                      </p:to>
                                    </p:set>
                                    <p:animEffect filter="wipe(right)" transition="in">
                                      <p:cBhvr>
                                        <p:cTn id="19" dur="250"/>
                                        <p:tgtEl>
                                          <p:spTgt spid="436"/>
                                        </p:tgtEl>
                                      </p:cBhvr>
                                    </p:animEffect>
                                  </p:childTnLst>
                                </p:cTn>
                              </p:par>
                            </p:childTnLst>
                          </p:cTn>
                        </p:par>
                        <p:par>
                          <p:cTn id="20" fill="hold">
                            <p:stCondLst>
                              <p:cond delay="1000"/>
                            </p:stCondLst>
                            <p:childTnLst>
                              <p:par>
                                <p:cTn id="21" presetClass="entr" nodeType="afterEffect" presetSubtype="2" presetID="22" grpId="5" fill="hold">
                                  <p:stCondLst>
                                    <p:cond delay="0"/>
                                  </p:stCondLst>
                                  <p:iterate type="el" backwards="0">
                                    <p:tmAbs val="0"/>
                                  </p:iterate>
                                  <p:childTnLst>
                                    <p:set>
                                      <p:cBhvr>
                                        <p:cTn id="22" fill="hold"/>
                                        <p:tgtEl>
                                          <p:spTgt spid="435"/>
                                        </p:tgtEl>
                                        <p:attrNameLst>
                                          <p:attrName>style.visibility</p:attrName>
                                        </p:attrNameLst>
                                      </p:cBhvr>
                                      <p:to>
                                        <p:strVal val="visible"/>
                                      </p:to>
                                    </p:set>
                                    <p:animEffect filter="wipe(right)" transition="in">
                                      <p:cBhvr>
                                        <p:cTn id="23" dur="250"/>
                                        <p:tgtEl>
                                          <p:spTgt spid="435"/>
                                        </p:tgtEl>
                                      </p:cBhvr>
                                    </p:animEffect>
                                  </p:childTnLst>
                                </p:cTn>
                              </p:par>
                            </p:childTnLst>
                          </p:cTn>
                        </p:par>
                        <p:par>
                          <p:cTn id="24" fill="hold">
                            <p:stCondLst>
                              <p:cond delay="1250"/>
                            </p:stCondLst>
                            <p:childTnLst>
                              <p:par>
                                <p:cTn id="25" presetClass="entr" nodeType="afterEffect" presetSubtype="2" presetID="22" grpId="6" fill="hold">
                                  <p:stCondLst>
                                    <p:cond delay="0"/>
                                  </p:stCondLst>
                                  <p:iterate type="el" backwards="0">
                                    <p:tmAbs val="0"/>
                                  </p:iterate>
                                  <p:childTnLst>
                                    <p:set>
                                      <p:cBhvr>
                                        <p:cTn id="26" fill="hold"/>
                                        <p:tgtEl>
                                          <p:spTgt spid="434"/>
                                        </p:tgtEl>
                                        <p:attrNameLst>
                                          <p:attrName>style.visibility</p:attrName>
                                        </p:attrNameLst>
                                      </p:cBhvr>
                                      <p:to>
                                        <p:strVal val="visible"/>
                                      </p:to>
                                    </p:set>
                                    <p:animEffect filter="wipe(right)" transition="in">
                                      <p:cBhvr>
                                        <p:cTn id="27" dur="250"/>
                                        <p:tgtEl>
                                          <p:spTgt spid="434"/>
                                        </p:tgtEl>
                                      </p:cBhvr>
                                    </p:animEffect>
                                  </p:childTnLst>
                                </p:cTn>
                              </p:par>
                            </p:childTnLst>
                          </p:cTn>
                        </p:par>
                        <p:par>
                          <p:cTn id="28" fill="hold">
                            <p:stCondLst>
                              <p:cond delay="1500"/>
                            </p:stCondLst>
                            <p:childTnLst>
                              <p:par>
                                <p:cTn id="29" presetClass="entr" nodeType="afterEffect" presetID="10" grpId="7" fill="hold">
                                  <p:stCondLst>
                                    <p:cond delay="0"/>
                                  </p:stCondLst>
                                  <p:iterate type="el" backwards="0">
                                    <p:tmAbs val="0"/>
                                  </p:iterate>
                                  <p:childTnLst>
                                    <p:set>
                                      <p:cBhvr>
                                        <p:cTn id="30" fill="hold"/>
                                        <p:tgtEl>
                                          <p:spTgt spid="463"/>
                                        </p:tgtEl>
                                        <p:attrNameLst>
                                          <p:attrName>style.visibility</p:attrName>
                                        </p:attrNameLst>
                                      </p:cBhvr>
                                      <p:to>
                                        <p:strVal val="visible"/>
                                      </p:to>
                                    </p:set>
                                    <p:animEffect filter="fade" transition="in">
                                      <p:cBhvr>
                                        <p:cTn id="31" dur="500"/>
                                        <p:tgtEl>
                                          <p:spTgt spid="463"/>
                                        </p:tgtEl>
                                      </p:cBhvr>
                                    </p:animEffect>
                                  </p:childTnLst>
                                </p:cTn>
                              </p:par>
                            </p:childTnLst>
                          </p:cTn>
                        </p:par>
                        <p:par>
                          <p:cTn id="32" fill="hold">
                            <p:stCondLst>
                              <p:cond delay="2000"/>
                            </p:stCondLst>
                            <p:childTnLst>
                              <p:par>
                                <p:cTn id="33" presetClass="entr" nodeType="afterEffect" presetID="10" grpId="8" fill="hold">
                                  <p:stCondLst>
                                    <p:cond delay="0"/>
                                  </p:stCondLst>
                                  <p:iterate type="el" backwards="0">
                                    <p:tmAbs val="0"/>
                                  </p:iterate>
                                  <p:childTnLst>
                                    <p:set>
                                      <p:cBhvr>
                                        <p:cTn id="34" fill="hold"/>
                                        <p:tgtEl>
                                          <p:spTgt spid="464"/>
                                        </p:tgtEl>
                                        <p:attrNameLst>
                                          <p:attrName>style.visibility</p:attrName>
                                        </p:attrNameLst>
                                      </p:cBhvr>
                                      <p:to>
                                        <p:strVal val="visible"/>
                                      </p:to>
                                    </p:set>
                                    <p:animEffect filter="fade" transition="in">
                                      <p:cBhvr>
                                        <p:cTn id="35" dur="5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9" grpId="1"/>
      <p:bldP build="whole" bldLvl="1" animBg="1" rev="0" advAuto="0" spid="435" grpId="5"/>
      <p:bldP build="whole" bldLvl="1" animBg="1" rev="0" advAuto="0" spid="464" grpId="8"/>
      <p:bldP build="whole" bldLvl="1" animBg="1" rev="0" advAuto="0" spid="434" grpId="6"/>
      <p:bldP build="whole" bldLvl="1" animBg="1" rev="0" advAuto="0" spid="438" grpId="2"/>
      <p:bldP build="whole" bldLvl="1" animBg="1" rev="0" advAuto="0" spid="463" grpId="7"/>
      <p:bldP build="whole" bldLvl="1" animBg="1" rev="0" advAuto="0" spid="437" grpId="3"/>
      <p:bldP build="whole" bldLvl="1" animBg="1" rev="0" advAuto="0" spid="436" grpId="4"/>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Arrow"/>
          <p:cNvSpPr/>
          <p:nvPr/>
        </p:nvSpPr>
        <p:spPr>
          <a:xfrm flipH="1" rot="11959937">
            <a:off x="6898630" y="7488371"/>
            <a:ext cx="9757483"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69" name="Arrow"/>
          <p:cNvSpPr/>
          <p:nvPr/>
        </p:nvSpPr>
        <p:spPr>
          <a:xfrm flipH="1" rot="11197087">
            <a:off x="7078478" y="6063558"/>
            <a:ext cx="9346931"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70" name="Arrow"/>
          <p:cNvSpPr/>
          <p:nvPr/>
        </p:nvSpPr>
        <p:spPr>
          <a:xfrm flipH="1" rot="10394602">
            <a:off x="7117182" y="4344491"/>
            <a:ext cx="9347815"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71" name="Advantages of…"/>
          <p:cNvSpPr txBox="1"/>
          <p:nvPr>
            <p:ph type="title"/>
          </p:nvPr>
        </p:nvSpPr>
        <p:spPr>
          <a:prstGeom prst="rect">
            <a:avLst/>
          </a:prstGeom>
        </p:spPr>
        <p:txBody>
          <a:bodyPr/>
          <a:lstStyle/>
          <a:p>
            <a:pPr/>
            <a:r>
              <a:t>Advantages of</a:t>
            </a:r>
          </a:p>
          <a:p>
            <a:pPr/>
            <a:r>
              <a:t>Agent-less</a:t>
            </a:r>
          </a:p>
        </p:txBody>
      </p:sp>
      <p:grpSp>
        <p:nvGrpSpPr>
          <p:cNvPr id="474" name="Group"/>
          <p:cNvGrpSpPr/>
          <p:nvPr/>
        </p:nvGrpSpPr>
        <p:grpSpPr>
          <a:xfrm>
            <a:off x="4981874" y="5578281"/>
            <a:ext cx="2247205" cy="3362321"/>
            <a:chOff x="254150" y="0"/>
            <a:chExt cx="2247203" cy="3362320"/>
          </a:xfrm>
        </p:grpSpPr>
        <p:sp>
          <p:nvSpPr>
            <p:cNvPr id="472" name="Computer"/>
            <p:cNvSpPr/>
            <p:nvPr/>
          </p:nvSpPr>
          <p:spPr>
            <a:xfrm>
              <a:off x="254150"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73" name="Server"/>
            <p:cNvSpPr/>
            <p:nvPr/>
          </p:nvSpPr>
          <p:spPr>
            <a:xfrm>
              <a:off x="1231353"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Server</a:t>
              </a:r>
            </a:p>
          </p:txBody>
        </p:sp>
      </p:grpSp>
      <p:grpSp>
        <p:nvGrpSpPr>
          <p:cNvPr id="477" name="Group"/>
          <p:cNvGrpSpPr/>
          <p:nvPr/>
        </p:nvGrpSpPr>
        <p:grpSpPr>
          <a:xfrm>
            <a:off x="16560673" y="2856113"/>
            <a:ext cx="2247205" cy="3362321"/>
            <a:chOff x="103731" y="0"/>
            <a:chExt cx="2247203" cy="3362320"/>
          </a:xfrm>
        </p:grpSpPr>
        <p:sp>
          <p:nvSpPr>
            <p:cNvPr id="475"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76"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480" name="Group"/>
          <p:cNvGrpSpPr/>
          <p:nvPr/>
        </p:nvGrpSpPr>
        <p:grpSpPr>
          <a:xfrm>
            <a:off x="16560673" y="6279954"/>
            <a:ext cx="2247205" cy="3362322"/>
            <a:chOff x="103731" y="0"/>
            <a:chExt cx="2247203" cy="3362320"/>
          </a:xfrm>
        </p:grpSpPr>
        <p:sp>
          <p:nvSpPr>
            <p:cNvPr id="478"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79"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483" name="Group"/>
          <p:cNvGrpSpPr/>
          <p:nvPr/>
        </p:nvGrpSpPr>
        <p:grpSpPr>
          <a:xfrm>
            <a:off x="16560673" y="9703796"/>
            <a:ext cx="2247205" cy="3362322"/>
            <a:chOff x="103731" y="0"/>
            <a:chExt cx="2247203" cy="3362320"/>
          </a:xfrm>
        </p:grpSpPr>
        <p:sp>
          <p:nvSpPr>
            <p:cNvPr id="481"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82"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pic>
        <p:nvPicPr>
          <p:cNvPr id="484" name="1195429795336159975juanjo_Router.svg.hi.png" descr="1195429795336159975juanjo_Router.svg.hi.png"/>
          <p:cNvPicPr>
            <a:picLocks noChangeAspect="1"/>
          </p:cNvPicPr>
          <p:nvPr/>
        </p:nvPicPr>
        <p:blipFill>
          <a:blip r:embed="rId3">
            <a:extLst/>
          </a:blip>
          <a:stretch>
            <a:fillRect/>
          </a:stretch>
        </p:blipFill>
        <p:spPr>
          <a:xfrm>
            <a:off x="15370968" y="2587789"/>
            <a:ext cx="5306839" cy="3529047"/>
          </a:xfrm>
          <a:prstGeom prst="rect">
            <a:avLst/>
          </a:prstGeom>
          <a:ln w="12700">
            <a:miter lim="400000"/>
          </a:ln>
        </p:spPr>
      </p:pic>
      <p:pic>
        <p:nvPicPr>
          <p:cNvPr id="485" name="1195429795336159975juanjo_Router.svg.hi.png" descr="1195429795336159975juanjo_Router.svg.hi.png"/>
          <p:cNvPicPr>
            <a:picLocks noChangeAspect="1"/>
          </p:cNvPicPr>
          <p:nvPr/>
        </p:nvPicPr>
        <p:blipFill>
          <a:blip r:embed="rId3">
            <a:extLst/>
          </a:blip>
          <a:stretch>
            <a:fillRect/>
          </a:stretch>
        </p:blipFill>
        <p:spPr>
          <a:xfrm>
            <a:off x="15370968" y="5934115"/>
            <a:ext cx="5306839" cy="3529047"/>
          </a:xfrm>
          <a:prstGeom prst="rect">
            <a:avLst/>
          </a:prstGeom>
          <a:ln w="12700">
            <a:miter lim="400000"/>
          </a:ln>
        </p:spPr>
      </p:pic>
      <p:pic>
        <p:nvPicPr>
          <p:cNvPr id="486" name="1195429795336159975juanjo_Router.svg.hi.png" descr="1195429795336159975juanjo_Router.svg.hi.png"/>
          <p:cNvPicPr>
            <a:picLocks noChangeAspect="1"/>
          </p:cNvPicPr>
          <p:nvPr/>
        </p:nvPicPr>
        <p:blipFill>
          <a:blip r:embed="rId3">
            <a:extLst/>
          </a:blip>
          <a:stretch>
            <a:fillRect/>
          </a:stretch>
        </p:blipFill>
        <p:spPr>
          <a:xfrm>
            <a:off x="15370968" y="9481508"/>
            <a:ext cx="5306839" cy="3529047"/>
          </a:xfrm>
          <a:prstGeom prst="rect">
            <a:avLst/>
          </a:prstGeom>
          <a:ln w="12700">
            <a:miter lim="400000"/>
          </a:ln>
        </p:spPr>
      </p:pic>
      <p:pic>
        <p:nvPicPr>
          <p:cNvPr id="487" name="Spy.png" descr="Spy.png"/>
          <p:cNvPicPr>
            <a:picLocks noChangeAspect="1"/>
          </p:cNvPicPr>
          <p:nvPr/>
        </p:nvPicPr>
        <p:blipFill>
          <a:blip r:embed="rId4">
            <a:extLst/>
          </a:blip>
          <a:stretch>
            <a:fillRect/>
          </a:stretch>
        </p:blipFill>
        <p:spPr>
          <a:xfrm>
            <a:off x="18760279" y="3170087"/>
            <a:ext cx="1432721" cy="1946576"/>
          </a:xfrm>
          <a:prstGeom prst="rect">
            <a:avLst/>
          </a:prstGeom>
          <a:ln w="12700">
            <a:miter lim="400000"/>
          </a:ln>
        </p:spPr>
      </p:pic>
      <p:pic>
        <p:nvPicPr>
          <p:cNvPr id="488" name="Spy.png" descr="Spy.png"/>
          <p:cNvPicPr>
            <a:picLocks noChangeAspect="1"/>
          </p:cNvPicPr>
          <p:nvPr/>
        </p:nvPicPr>
        <p:blipFill>
          <a:blip r:embed="rId4">
            <a:extLst/>
          </a:blip>
          <a:stretch>
            <a:fillRect/>
          </a:stretch>
        </p:blipFill>
        <p:spPr>
          <a:xfrm>
            <a:off x="18760279" y="6260330"/>
            <a:ext cx="1432721" cy="1946576"/>
          </a:xfrm>
          <a:prstGeom prst="rect">
            <a:avLst/>
          </a:prstGeom>
          <a:ln w="12700">
            <a:miter lim="400000"/>
          </a:ln>
        </p:spPr>
      </p:pic>
      <p:pic>
        <p:nvPicPr>
          <p:cNvPr id="489" name="Spy.png" descr="Spy.png"/>
          <p:cNvPicPr>
            <a:picLocks noChangeAspect="1"/>
          </p:cNvPicPr>
          <p:nvPr/>
        </p:nvPicPr>
        <p:blipFill>
          <a:blip r:embed="rId4">
            <a:extLst/>
          </a:blip>
          <a:stretch>
            <a:fillRect/>
          </a:stretch>
        </p:blipFill>
        <p:spPr>
          <a:xfrm>
            <a:off x="18724560" y="9967258"/>
            <a:ext cx="1432721" cy="1946576"/>
          </a:xfrm>
          <a:prstGeom prst="rect">
            <a:avLst/>
          </a:prstGeom>
          <a:ln w="12700">
            <a:miter lim="400000"/>
          </a:ln>
        </p:spPr>
      </p:pic>
      <p:sp>
        <p:nvSpPr>
          <p:cNvPr id="490" name="SSH"/>
          <p:cNvSpPr txBox="1"/>
          <p:nvPr/>
        </p:nvSpPr>
        <p:spPr>
          <a:xfrm>
            <a:off x="10917491" y="6088062"/>
            <a:ext cx="2549018" cy="1539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9000"/>
            </a:lvl1pPr>
          </a:lstStyle>
          <a:p>
            <a:pPr/>
            <a:r>
              <a:t>SSH</a:t>
            </a:r>
          </a:p>
        </p:txBody>
      </p:sp>
      <p:pic>
        <p:nvPicPr>
          <p:cNvPr id="491" name="Ansible_Logo.png" descr="Ansible_Logo.png"/>
          <p:cNvPicPr>
            <a:picLocks noChangeAspect="1"/>
          </p:cNvPicPr>
          <p:nvPr/>
        </p:nvPicPr>
        <p:blipFill>
          <a:blip r:embed="rId5">
            <a:extLst/>
          </a:blip>
          <a:stretch>
            <a:fillRect/>
          </a:stretch>
        </p:blipFill>
        <p:spPr>
          <a:xfrm>
            <a:off x="4173141" y="9460093"/>
            <a:ext cx="3571876" cy="357187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84"/>
                                        </p:tgtEl>
                                        <p:attrNameLst>
                                          <p:attrName>style.visibility</p:attrName>
                                        </p:attrNameLst>
                                      </p:cBhvr>
                                      <p:to>
                                        <p:strVal val="visible"/>
                                      </p:to>
                                    </p:set>
                                    <p:animEffect filter="fade" transition="in">
                                      <p:cBhvr>
                                        <p:cTn id="7" dur="250"/>
                                        <p:tgtEl>
                                          <p:spTgt spid="484"/>
                                        </p:tgtEl>
                                      </p:cBhvr>
                                    </p:animEffect>
                                  </p:childTnLst>
                                </p:cTn>
                              </p:par>
                            </p:childTnLst>
                          </p:cTn>
                        </p:par>
                        <p:par>
                          <p:cTn id="8" fill="hold">
                            <p:stCondLst>
                              <p:cond delay="250"/>
                            </p:stCondLst>
                            <p:childTnLst>
                              <p:par>
                                <p:cTn id="9" presetClass="entr" nodeType="afterEffect" presetID="10" grpId="2" fill="hold">
                                  <p:stCondLst>
                                    <p:cond delay="0"/>
                                  </p:stCondLst>
                                  <p:iterate type="el" backwards="0">
                                    <p:tmAbs val="0"/>
                                  </p:iterate>
                                  <p:childTnLst>
                                    <p:set>
                                      <p:cBhvr>
                                        <p:cTn id="10" fill="hold"/>
                                        <p:tgtEl>
                                          <p:spTgt spid="485"/>
                                        </p:tgtEl>
                                        <p:attrNameLst>
                                          <p:attrName>style.visibility</p:attrName>
                                        </p:attrNameLst>
                                      </p:cBhvr>
                                      <p:to>
                                        <p:strVal val="visible"/>
                                      </p:to>
                                    </p:set>
                                    <p:animEffect filter="fade" transition="in">
                                      <p:cBhvr>
                                        <p:cTn id="11" dur="250"/>
                                        <p:tgtEl>
                                          <p:spTgt spid="485"/>
                                        </p:tgtEl>
                                      </p:cBhvr>
                                    </p:animEffect>
                                  </p:childTnLst>
                                </p:cTn>
                              </p:par>
                            </p:childTnLst>
                          </p:cTn>
                        </p:par>
                        <p:par>
                          <p:cTn id="12" fill="hold">
                            <p:stCondLst>
                              <p:cond delay="500"/>
                            </p:stCondLst>
                            <p:childTnLst>
                              <p:par>
                                <p:cTn id="13" presetClass="entr" nodeType="afterEffect" presetID="10" grpId="3" fill="hold">
                                  <p:stCondLst>
                                    <p:cond delay="0"/>
                                  </p:stCondLst>
                                  <p:iterate type="el" backwards="0">
                                    <p:tmAbs val="0"/>
                                  </p:iterate>
                                  <p:childTnLst>
                                    <p:set>
                                      <p:cBhvr>
                                        <p:cTn id="14" fill="hold"/>
                                        <p:tgtEl>
                                          <p:spTgt spid="486"/>
                                        </p:tgtEl>
                                        <p:attrNameLst>
                                          <p:attrName>style.visibility</p:attrName>
                                        </p:attrNameLst>
                                      </p:cBhvr>
                                      <p:to>
                                        <p:strVal val="visible"/>
                                      </p:to>
                                    </p:set>
                                    <p:animEffect filter="fade" transition="in">
                                      <p:cBhvr>
                                        <p:cTn id="15" dur="250"/>
                                        <p:tgtEl>
                                          <p:spTgt spid="486"/>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 grpId="4" fill="hold">
                                  <p:stCondLst>
                                    <p:cond delay="0"/>
                                  </p:stCondLst>
                                  <p:iterate type="el" backwards="0">
                                    <p:tmAbs val="0"/>
                                  </p:iterate>
                                  <p:childTnLst>
                                    <p:set>
                                      <p:cBhvr>
                                        <p:cTn id="19" fill="hold"/>
                                        <p:tgtEl>
                                          <p:spTgt spid="487"/>
                                        </p:tgtEl>
                                        <p:attrNameLst>
                                          <p:attrName>style.visibility</p:attrName>
                                        </p:attrNameLst>
                                      </p:cBhvr>
                                      <p:to>
                                        <p:strVal val="visible"/>
                                      </p:to>
                                    </p:set>
                                    <p:anim calcmode="lin" valueType="num">
                                      <p:cBhvr>
                                        <p:cTn id="20" dur="250" fill="hold"/>
                                        <p:tgtEl>
                                          <p:spTgt spid="487"/>
                                        </p:tgtEl>
                                        <p:attrNameLst>
                                          <p:attrName>ppt_x</p:attrName>
                                        </p:attrNameLst>
                                      </p:cBhvr>
                                      <p:tavLst>
                                        <p:tav tm="0">
                                          <p:val>
                                            <p:strVal val="#ppt_x"/>
                                          </p:val>
                                        </p:tav>
                                        <p:tav tm="100000">
                                          <p:val>
                                            <p:strVal val="#ppt_x"/>
                                          </p:val>
                                        </p:tav>
                                      </p:tavLst>
                                    </p:anim>
                                    <p:anim calcmode="lin" valueType="num">
                                      <p:cBhvr>
                                        <p:cTn id="21" dur="250" fill="hold"/>
                                        <p:tgtEl>
                                          <p:spTgt spid="487"/>
                                        </p:tgtEl>
                                        <p:attrNameLst>
                                          <p:attrName>ppt_y</p:attrName>
                                        </p:attrNameLst>
                                      </p:cBhvr>
                                      <p:tavLst>
                                        <p:tav tm="0">
                                          <p:val>
                                            <p:strVal val="0-#ppt_h/2"/>
                                          </p:val>
                                        </p:tav>
                                        <p:tav tm="100000">
                                          <p:val>
                                            <p:strVal val="#ppt_y"/>
                                          </p:val>
                                        </p:tav>
                                      </p:tavLst>
                                    </p:anim>
                                  </p:childTnLst>
                                </p:cTn>
                              </p:par>
                            </p:childTnLst>
                          </p:cTn>
                        </p:par>
                        <p:par>
                          <p:cTn id="22" fill="hold">
                            <p:stCondLst>
                              <p:cond delay="250"/>
                            </p:stCondLst>
                            <p:childTnLst>
                              <p:par>
                                <p:cTn id="23" presetClass="entr" nodeType="afterEffect" presetSubtype="1" presetID="2" grpId="5" fill="hold">
                                  <p:stCondLst>
                                    <p:cond delay="0"/>
                                  </p:stCondLst>
                                  <p:iterate type="el" backwards="0">
                                    <p:tmAbs val="0"/>
                                  </p:iterate>
                                  <p:childTnLst>
                                    <p:set>
                                      <p:cBhvr>
                                        <p:cTn id="24" fill="hold"/>
                                        <p:tgtEl>
                                          <p:spTgt spid="488"/>
                                        </p:tgtEl>
                                        <p:attrNameLst>
                                          <p:attrName>style.visibility</p:attrName>
                                        </p:attrNameLst>
                                      </p:cBhvr>
                                      <p:to>
                                        <p:strVal val="visible"/>
                                      </p:to>
                                    </p:set>
                                    <p:anim calcmode="lin" valueType="num">
                                      <p:cBhvr>
                                        <p:cTn id="25" dur="250" fill="hold"/>
                                        <p:tgtEl>
                                          <p:spTgt spid="488"/>
                                        </p:tgtEl>
                                        <p:attrNameLst>
                                          <p:attrName>ppt_x</p:attrName>
                                        </p:attrNameLst>
                                      </p:cBhvr>
                                      <p:tavLst>
                                        <p:tav tm="0">
                                          <p:val>
                                            <p:strVal val="#ppt_x"/>
                                          </p:val>
                                        </p:tav>
                                        <p:tav tm="100000">
                                          <p:val>
                                            <p:strVal val="#ppt_x"/>
                                          </p:val>
                                        </p:tav>
                                      </p:tavLst>
                                    </p:anim>
                                    <p:anim calcmode="lin" valueType="num">
                                      <p:cBhvr>
                                        <p:cTn id="26" dur="250" fill="hold"/>
                                        <p:tgtEl>
                                          <p:spTgt spid="488"/>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Class="entr" nodeType="afterEffect" presetSubtype="1" presetID="2" grpId="6" fill="hold">
                                  <p:stCondLst>
                                    <p:cond delay="0"/>
                                  </p:stCondLst>
                                  <p:iterate type="el" backwards="0">
                                    <p:tmAbs val="0"/>
                                  </p:iterate>
                                  <p:childTnLst>
                                    <p:set>
                                      <p:cBhvr>
                                        <p:cTn id="29" fill="hold"/>
                                        <p:tgtEl>
                                          <p:spTgt spid="489"/>
                                        </p:tgtEl>
                                        <p:attrNameLst>
                                          <p:attrName>style.visibility</p:attrName>
                                        </p:attrNameLst>
                                      </p:cBhvr>
                                      <p:to>
                                        <p:strVal val="visible"/>
                                      </p:to>
                                    </p:set>
                                    <p:anim calcmode="lin" valueType="num">
                                      <p:cBhvr>
                                        <p:cTn id="30" dur="250" fill="hold"/>
                                        <p:tgtEl>
                                          <p:spTgt spid="489"/>
                                        </p:tgtEl>
                                        <p:attrNameLst>
                                          <p:attrName>ppt_x</p:attrName>
                                        </p:attrNameLst>
                                      </p:cBhvr>
                                      <p:tavLst>
                                        <p:tav tm="0">
                                          <p:val>
                                            <p:strVal val="#ppt_x"/>
                                          </p:val>
                                        </p:tav>
                                        <p:tav tm="100000">
                                          <p:val>
                                            <p:strVal val="#ppt_x"/>
                                          </p:val>
                                        </p:tav>
                                      </p:tavLst>
                                    </p:anim>
                                    <p:anim calcmode="lin" valueType="num">
                                      <p:cBhvr>
                                        <p:cTn id="31" dur="250" fill="hold"/>
                                        <p:tgtEl>
                                          <p:spTgt spid="489"/>
                                        </p:tgtEl>
                                        <p:attrNameLst>
                                          <p:attrName>ppt_y</p:attrName>
                                        </p:attrNameLst>
                                      </p:cBhvr>
                                      <p:tavLst>
                                        <p:tav tm="0">
                                          <p:val>
                                            <p:strVal val="0-#ppt_h/2"/>
                                          </p:val>
                                        </p:tav>
                                        <p:tav tm="100000">
                                          <p:val>
                                            <p:strVal val="#ppt_y"/>
                                          </p:val>
                                        </p:tav>
                                      </p:tavLst>
                                    </p:anim>
                                  </p:childTnLst>
                                </p:cTn>
                              </p:par>
                            </p:childTnLst>
                          </p:cTn>
                        </p:par>
                        <p:par>
                          <p:cTn id="32" fill="hold">
                            <p:stCondLst>
                              <p:cond delay="750"/>
                            </p:stCondLst>
                            <p:childTnLst>
                              <p:par>
                                <p:cTn id="33" presetClass="exit" nodeType="afterEffect" presetSubtype="0" presetID="1" grpId="7" fill="hold">
                                  <p:stCondLst>
                                    <p:cond delay="1000"/>
                                  </p:stCondLst>
                                  <p:iterate type="el" backwards="0">
                                    <p:tmAbs val="0"/>
                                  </p:iterate>
                                  <p:childTnLst>
                                    <p:set>
                                      <p:cBhvr>
                                        <p:cTn id="34" fill="hold">
                                          <p:stCondLst>
                                            <p:cond delay="0"/>
                                          </p:stCondLst>
                                        </p:cTn>
                                        <p:tgtEl>
                                          <p:spTgt spid="487"/>
                                        </p:tgtEl>
                                        <p:attrNameLst>
                                          <p:attrName>style.visibility</p:attrName>
                                        </p:attrNameLst>
                                      </p:cBhvr>
                                      <p:to>
                                        <p:strVal val="hidden"/>
                                      </p:to>
                                    </p:set>
                                  </p:childTnLst>
                                </p:cTn>
                              </p:par>
                            </p:childTnLst>
                          </p:cTn>
                        </p:par>
                        <p:par>
                          <p:cTn id="35" fill="hold">
                            <p:stCondLst>
                              <p:cond delay="1750"/>
                            </p:stCondLst>
                            <p:childTnLst>
                              <p:par>
                                <p:cTn id="36" presetClass="exit" nodeType="afterEffect" presetSubtype="0" presetID="1" grpId="8" fill="hold">
                                  <p:stCondLst>
                                    <p:cond delay="0"/>
                                  </p:stCondLst>
                                  <p:iterate type="el" backwards="0">
                                    <p:tmAbs val="0"/>
                                  </p:iterate>
                                  <p:childTnLst>
                                    <p:set>
                                      <p:cBhvr>
                                        <p:cTn id="37" fill="hold">
                                          <p:stCondLst>
                                            <p:cond delay="0"/>
                                          </p:stCondLst>
                                        </p:cTn>
                                        <p:tgtEl>
                                          <p:spTgt spid="488"/>
                                        </p:tgtEl>
                                        <p:attrNameLst>
                                          <p:attrName>style.visibility</p:attrName>
                                        </p:attrNameLst>
                                      </p:cBhvr>
                                      <p:to>
                                        <p:strVal val="hidden"/>
                                      </p:to>
                                    </p:set>
                                  </p:childTnLst>
                                </p:cTn>
                              </p:par>
                            </p:childTnLst>
                          </p:cTn>
                        </p:par>
                        <p:par>
                          <p:cTn id="38" fill="hold">
                            <p:stCondLst>
                              <p:cond delay="1750"/>
                            </p:stCondLst>
                            <p:childTnLst>
                              <p:par>
                                <p:cTn id="39" presetClass="exit" nodeType="afterEffect" presetSubtype="0" presetID="1" grpId="9" fill="hold">
                                  <p:stCondLst>
                                    <p:cond delay="0"/>
                                  </p:stCondLst>
                                  <p:iterate type="el" backwards="0">
                                    <p:tmAbs val="0"/>
                                  </p:iterate>
                                  <p:childTnLst>
                                    <p:set>
                                      <p:cBhvr>
                                        <p:cTn id="40" fill="hold">
                                          <p:stCondLst>
                                            <p:cond delay="0"/>
                                          </p:stCondLst>
                                        </p:cTn>
                                        <p:tgtEl>
                                          <p:spTgt spid="48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10" fill="hold">
                                  <p:stCondLst>
                                    <p:cond delay="0"/>
                                  </p:stCondLst>
                                  <p:iterate type="el" backwards="0">
                                    <p:tmAbs val="0"/>
                                  </p:iterate>
                                  <p:childTnLst>
                                    <p:set>
                                      <p:cBhvr>
                                        <p:cTn id="44" fill="hold"/>
                                        <p:tgtEl>
                                          <p:spTgt spid="470"/>
                                        </p:tgtEl>
                                        <p:attrNameLst>
                                          <p:attrName>style.visibility</p:attrName>
                                        </p:attrNameLst>
                                      </p:cBhvr>
                                      <p:to>
                                        <p:strVal val="visible"/>
                                      </p:to>
                                    </p:set>
                                    <p:animEffect filter="wipe(left)" transition="in">
                                      <p:cBhvr>
                                        <p:cTn id="45" dur="250"/>
                                        <p:tgtEl>
                                          <p:spTgt spid="470"/>
                                        </p:tgtEl>
                                      </p:cBhvr>
                                    </p:animEffect>
                                  </p:childTnLst>
                                </p:cTn>
                              </p:par>
                            </p:childTnLst>
                          </p:cTn>
                        </p:par>
                        <p:par>
                          <p:cTn id="46" fill="hold">
                            <p:stCondLst>
                              <p:cond delay="250"/>
                            </p:stCondLst>
                            <p:childTnLst>
                              <p:par>
                                <p:cTn id="47" presetClass="entr" nodeType="afterEffect" presetSubtype="8" presetID="22" grpId="11" fill="hold">
                                  <p:stCondLst>
                                    <p:cond delay="0"/>
                                  </p:stCondLst>
                                  <p:iterate type="el" backwards="0">
                                    <p:tmAbs val="0"/>
                                  </p:iterate>
                                  <p:childTnLst>
                                    <p:set>
                                      <p:cBhvr>
                                        <p:cTn id="48" fill="hold"/>
                                        <p:tgtEl>
                                          <p:spTgt spid="469"/>
                                        </p:tgtEl>
                                        <p:attrNameLst>
                                          <p:attrName>style.visibility</p:attrName>
                                        </p:attrNameLst>
                                      </p:cBhvr>
                                      <p:to>
                                        <p:strVal val="visible"/>
                                      </p:to>
                                    </p:set>
                                    <p:animEffect filter="wipe(left)" transition="in">
                                      <p:cBhvr>
                                        <p:cTn id="49" dur="250"/>
                                        <p:tgtEl>
                                          <p:spTgt spid="469"/>
                                        </p:tgtEl>
                                      </p:cBhvr>
                                    </p:animEffect>
                                  </p:childTnLst>
                                </p:cTn>
                              </p:par>
                            </p:childTnLst>
                          </p:cTn>
                        </p:par>
                        <p:par>
                          <p:cTn id="50" fill="hold">
                            <p:stCondLst>
                              <p:cond delay="500"/>
                            </p:stCondLst>
                            <p:childTnLst>
                              <p:par>
                                <p:cTn id="51" presetClass="entr" nodeType="afterEffect" presetSubtype="8" presetID="22" grpId="12" fill="hold">
                                  <p:stCondLst>
                                    <p:cond delay="0"/>
                                  </p:stCondLst>
                                  <p:iterate type="el" backwards="0">
                                    <p:tmAbs val="0"/>
                                  </p:iterate>
                                  <p:childTnLst>
                                    <p:set>
                                      <p:cBhvr>
                                        <p:cTn id="52" fill="hold"/>
                                        <p:tgtEl>
                                          <p:spTgt spid="468"/>
                                        </p:tgtEl>
                                        <p:attrNameLst>
                                          <p:attrName>style.visibility</p:attrName>
                                        </p:attrNameLst>
                                      </p:cBhvr>
                                      <p:to>
                                        <p:strVal val="visible"/>
                                      </p:to>
                                    </p:set>
                                    <p:animEffect filter="wipe(left)" transition="in">
                                      <p:cBhvr>
                                        <p:cTn id="53" dur="250"/>
                                        <p:tgtEl>
                                          <p:spTgt spid="468"/>
                                        </p:tgtEl>
                                      </p:cBhvr>
                                    </p:animEffect>
                                  </p:childTnLst>
                                </p:cTn>
                              </p:par>
                            </p:childTnLst>
                          </p:cTn>
                        </p:par>
                        <p:par>
                          <p:cTn id="54" fill="hold">
                            <p:stCondLst>
                              <p:cond delay="750"/>
                            </p:stCondLst>
                            <p:childTnLst>
                              <p:par>
                                <p:cTn id="55" presetClass="entr" nodeType="afterEffect" presetSubtype="1" presetID="2" grpId="13" fill="hold">
                                  <p:stCondLst>
                                    <p:cond delay="0"/>
                                  </p:stCondLst>
                                  <p:iterate type="el" backwards="0">
                                    <p:tmAbs val="0"/>
                                  </p:iterate>
                                  <p:childTnLst>
                                    <p:set>
                                      <p:cBhvr>
                                        <p:cTn id="56" fill="hold"/>
                                        <p:tgtEl>
                                          <p:spTgt spid="490"/>
                                        </p:tgtEl>
                                        <p:attrNameLst>
                                          <p:attrName>style.visibility</p:attrName>
                                        </p:attrNameLst>
                                      </p:cBhvr>
                                      <p:to>
                                        <p:strVal val="visible"/>
                                      </p:to>
                                    </p:set>
                                    <p:anim calcmode="lin" valueType="num">
                                      <p:cBhvr>
                                        <p:cTn id="57" dur="1500" fill="hold"/>
                                        <p:tgtEl>
                                          <p:spTgt spid="490"/>
                                        </p:tgtEl>
                                        <p:attrNameLst>
                                          <p:attrName>ppt_x</p:attrName>
                                        </p:attrNameLst>
                                      </p:cBhvr>
                                      <p:tavLst>
                                        <p:tav tm="0">
                                          <p:val>
                                            <p:strVal val="#ppt_x"/>
                                          </p:val>
                                        </p:tav>
                                        <p:tav tm="100000">
                                          <p:val>
                                            <p:strVal val="#ppt_x"/>
                                          </p:val>
                                        </p:tav>
                                      </p:tavLst>
                                    </p:anim>
                                    <p:anim calcmode="lin" valueType="num">
                                      <p:cBhvr>
                                        <p:cTn id="58" dur="1500" fill="hold"/>
                                        <p:tgtEl>
                                          <p:spTgt spid="4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0" grpId="10"/>
      <p:bldP build="whole" bldLvl="1" animBg="1" rev="0" advAuto="0" spid="488" grpId="8"/>
      <p:bldP build="whole" bldLvl="1" animBg="1" rev="0" advAuto="0" spid="469" grpId="11"/>
      <p:bldP build="whole" bldLvl="1" animBg="1" rev="0" advAuto="0" spid="468" grpId="12"/>
      <p:bldP build="whole" bldLvl="1" animBg="1" rev="0" advAuto="0" spid="487" grpId="4"/>
      <p:bldP build="whole" bldLvl="1" animBg="1" rev="0" advAuto="0" spid="486" grpId="3"/>
      <p:bldP build="whole" bldLvl="1" animBg="1" rev="0" advAuto="0" spid="487" grpId="7"/>
      <p:bldP build="whole" bldLvl="1" animBg="1" rev="0" advAuto="0" spid="485" grpId="2"/>
      <p:bldP build="whole" bldLvl="1" animBg="1" rev="0" advAuto="0" spid="490" grpId="13"/>
      <p:bldP build="whole" bldLvl="1" animBg="1" rev="0" advAuto="0" spid="484" grpId="1"/>
      <p:bldP build="whole" bldLvl="1" animBg="1" rev="0" advAuto="0" spid="489" grpId="6"/>
      <p:bldP build="whole" bldLvl="1" animBg="1" rev="0" advAuto="0" spid="489" grpId="9"/>
      <p:bldP build="whole" bldLvl="1" animBg="1" rev="0" advAuto="0" spid="488" grpId="5"/>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Arrow"/>
          <p:cNvSpPr/>
          <p:nvPr/>
        </p:nvSpPr>
        <p:spPr>
          <a:xfrm flipH="1" rot="11959937">
            <a:off x="6898630" y="7488371"/>
            <a:ext cx="9757483"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94" name="Arrow"/>
          <p:cNvSpPr/>
          <p:nvPr/>
        </p:nvSpPr>
        <p:spPr>
          <a:xfrm flipH="1" rot="11197087">
            <a:off x="7078478" y="6063558"/>
            <a:ext cx="9346931"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95" name="Arrow"/>
          <p:cNvSpPr/>
          <p:nvPr/>
        </p:nvSpPr>
        <p:spPr>
          <a:xfrm flipH="1" rot="10394602">
            <a:off x="7117182" y="4344491"/>
            <a:ext cx="9347815"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496" name="Agent-less"/>
          <p:cNvSpPr txBox="1"/>
          <p:nvPr>
            <p:ph type="title"/>
          </p:nvPr>
        </p:nvSpPr>
        <p:spPr>
          <a:prstGeom prst="rect">
            <a:avLst/>
          </a:prstGeom>
        </p:spPr>
        <p:txBody>
          <a:bodyPr/>
          <a:lstStyle/>
          <a:p>
            <a:pPr/>
            <a:r>
              <a:t>Agent-less</a:t>
            </a:r>
          </a:p>
        </p:txBody>
      </p:sp>
      <p:grpSp>
        <p:nvGrpSpPr>
          <p:cNvPr id="499" name="Group"/>
          <p:cNvGrpSpPr/>
          <p:nvPr/>
        </p:nvGrpSpPr>
        <p:grpSpPr>
          <a:xfrm>
            <a:off x="4981874" y="5578281"/>
            <a:ext cx="2247205" cy="3362321"/>
            <a:chOff x="254150" y="0"/>
            <a:chExt cx="2247203" cy="3362320"/>
          </a:xfrm>
        </p:grpSpPr>
        <p:sp>
          <p:nvSpPr>
            <p:cNvPr id="497" name="Computer"/>
            <p:cNvSpPr/>
            <p:nvPr/>
          </p:nvSpPr>
          <p:spPr>
            <a:xfrm>
              <a:off x="254150"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498" name="Server"/>
            <p:cNvSpPr/>
            <p:nvPr/>
          </p:nvSpPr>
          <p:spPr>
            <a:xfrm>
              <a:off x="1231353"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Server</a:t>
              </a:r>
            </a:p>
          </p:txBody>
        </p:sp>
      </p:grpSp>
      <p:grpSp>
        <p:nvGrpSpPr>
          <p:cNvPr id="502" name="Group"/>
          <p:cNvGrpSpPr/>
          <p:nvPr/>
        </p:nvGrpSpPr>
        <p:grpSpPr>
          <a:xfrm>
            <a:off x="16560673" y="2856113"/>
            <a:ext cx="2247205" cy="3362321"/>
            <a:chOff x="103731" y="0"/>
            <a:chExt cx="2247203" cy="3362320"/>
          </a:xfrm>
        </p:grpSpPr>
        <p:sp>
          <p:nvSpPr>
            <p:cNvPr id="500"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501"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505" name="Group"/>
          <p:cNvGrpSpPr/>
          <p:nvPr/>
        </p:nvGrpSpPr>
        <p:grpSpPr>
          <a:xfrm>
            <a:off x="16560673" y="6279954"/>
            <a:ext cx="2247205" cy="3362322"/>
            <a:chOff x="103731" y="0"/>
            <a:chExt cx="2247203" cy="3362320"/>
          </a:xfrm>
        </p:grpSpPr>
        <p:sp>
          <p:nvSpPr>
            <p:cNvPr id="503"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504"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grpSp>
        <p:nvGrpSpPr>
          <p:cNvPr id="508" name="Group"/>
          <p:cNvGrpSpPr/>
          <p:nvPr/>
        </p:nvGrpSpPr>
        <p:grpSpPr>
          <a:xfrm>
            <a:off x="16560673" y="9703796"/>
            <a:ext cx="2247205" cy="3362322"/>
            <a:chOff x="103731" y="0"/>
            <a:chExt cx="2247203" cy="3362320"/>
          </a:xfrm>
        </p:grpSpPr>
        <p:sp>
          <p:nvSpPr>
            <p:cNvPr id="506" name="Computer"/>
            <p:cNvSpPr/>
            <p:nvPr/>
          </p:nvSpPr>
          <p:spPr>
            <a:xfrm>
              <a:off x="103731"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507" name="Client"/>
            <p:cNvSpPr/>
            <p:nvPr/>
          </p:nvSpPr>
          <p:spPr>
            <a:xfrm>
              <a:off x="1080935"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Client</a:t>
              </a:r>
            </a:p>
          </p:txBody>
        </p:sp>
      </p:grpSp>
      <p:pic>
        <p:nvPicPr>
          <p:cNvPr id="509" name="Ansible_Logo.png" descr="Ansible_Logo.png"/>
          <p:cNvPicPr>
            <a:picLocks noChangeAspect="1"/>
          </p:cNvPicPr>
          <p:nvPr/>
        </p:nvPicPr>
        <p:blipFill>
          <a:blip r:embed="rId3">
            <a:extLst/>
          </a:blip>
          <a:stretch>
            <a:fillRect/>
          </a:stretch>
        </p:blipFill>
        <p:spPr>
          <a:xfrm>
            <a:off x="4173141" y="9460093"/>
            <a:ext cx="3571876" cy="3571876"/>
          </a:xfrm>
          <a:prstGeom prst="rect">
            <a:avLst/>
          </a:prstGeom>
          <a:ln w="12700">
            <a:miter lim="400000"/>
          </a:ln>
        </p:spPr>
      </p:pic>
      <p:sp>
        <p:nvSpPr>
          <p:cNvPr id="510" name="*"/>
          <p:cNvSpPr txBox="1"/>
          <p:nvPr/>
        </p:nvSpPr>
        <p:spPr>
          <a:xfrm>
            <a:off x="15111088" y="834590"/>
            <a:ext cx="948386" cy="1590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800"/>
            </a:lvl1pPr>
          </a:lstStyle>
          <a:p>
            <a:pPr/>
            <a:r>
              <a:t>*</a:t>
            </a:r>
          </a:p>
        </p:txBody>
      </p:sp>
      <p:pic>
        <p:nvPicPr>
          <p:cNvPr id="511" name="opengraph-icon-200x200.png" descr="opengraph-icon-200x200.png"/>
          <p:cNvPicPr>
            <a:picLocks noChangeAspect="1"/>
          </p:cNvPicPr>
          <p:nvPr/>
        </p:nvPicPr>
        <p:blipFill>
          <a:blip r:embed="rId4">
            <a:extLst/>
          </a:blip>
          <a:stretch>
            <a:fillRect/>
          </a:stretch>
        </p:blipFill>
        <p:spPr>
          <a:xfrm>
            <a:off x="16449884" y="6145624"/>
            <a:ext cx="2175987" cy="2175987"/>
          </a:xfrm>
          <a:prstGeom prst="rect">
            <a:avLst/>
          </a:prstGeom>
          <a:ln w="12700">
            <a:miter lim="400000"/>
          </a:ln>
        </p:spPr>
      </p:pic>
      <p:pic>
        <p:nvPicPr>
          <p:cNvPr id="512" name="opengraph-icon-200x200.png" descr="opengraph-icon-200x200.png"/>
          <p:cNvPicPr>
            <a:picLocks noChangeAspect="1"/>
          </p:cNvPicPr>
          <p:nvPr/>
        </p:nvPicPr>
        <p:blipFill>
          <a:blip r:embed="rId4">
            <a:extLst/>
          </a:blip>
          <a:stretch>
            <a:fillRect/>
          </a:stretch>
        </p:blipFill>
        <p:spPr>
          <a:xfrm>
            <a:off x="16628478" y="2672834"/>
            <a:ext cx="2175987" cy="2175987"/>
          </a:xfrm>
          <a:prstGeom prst="rect">
            <a:avLst/>
          </a:prstGeom>
          <a:ln w="12700">
            <a:miter lim="400000"/>
          </a:ln>
        </p:spPr>
      </p:pic>
      <p:pic>
        <p:nvPicPr>
          <p:cNvPr id="513" name="opengraph-icon-200x200.png" descr="opengraph-icon-200x200.png"/>
          <p:cNvPicPr>
            <a:picLocks noChangeAspect="1"/>
          </p:cNvPicPr>
          <p:nvPr/>
        </p:nvPicPr>
        <p:blipFill>
          <a:blip r:embed="rId4">
            <a:extLst/>
          </a:blip>
          <a:stretch>
            <a:fillRect/>
          </a:stretch>
        </p:blipFill>
        <p:spPr>
          <a:xfrm>
            <a:off x="16449884" y="9598724"/>
            <a:ext cx="2175987" cy="2175987"/>
          </a:xfrm>
          <a:prstGeom prst="rect">
            <a:avLst/>
          </a:prstGeom>
          <a:ln w="12700">
            <a:miter lim="400000"/>
          </a:ln>
        </p:spPr>
      </p:pic>
      <p:pic>
        <p:nvPicPr>
          <p:cNvPr id="514" name="600px-Text-x-python-alt.svg.png" descr="600px-Text-x-python-alt.svg.png"/>
          <p:cNvPicPr>
            <a:picLocks noChangeAspect="1"/>
          </p:cNvPicPr>
          <p:nvPr/>
        </p:nvPicPr>
        <p:blipFill>
          <a:blip r:embed="rId5">
            <a:extLst/>
          </a:blip>
          <a:stretch>
            <a:fillRect/>
          </a:stretch>
        </p:blipFill>
        <p:spPr>
          <a:xfrm>
            <a:off x="5212539" y="4389172"/>
            <a:ext cx="1921704" cy="1921704"/>
          </a:xfrm>
          <a:prstGeom prst="rect">
            <a:avLst/>
          </a:prstGeom>
          <a:ln w="12700">
            <a:miter lim="400000"/>
          </a:ln>
        </p:spPr>
      </p:pic>
      <p:pic>
        <p:nvPicPr>
          <p:cNvPr id="515" name="600px-Text-x-python-alt.svg.png" descr="600px-Text-x-python-alt.svg.png"/>
          <p:cNvPicPr>
            <a:picLocks noChangeAspect="1"/>
          </p:cNvPicPr>
          <p:nvPr/>
        </p:nvPicPr>
        <p:blipFill>
          <a:blip r:embed="rId5">
            <a:extLst/>
          </a:blip>
          <a:stretch>
            <a:fillRect/>
          </a:stretch>
        </p:blipFill>
        <p:spPr>
          <a:xfrm>
            <a:off x="5212539" y="4389172"/>
            <a:ext cx="1921704" cy="1921704"/>
          </a:xfrm>
          <a:prstGeom prst="rect">
            <a:avLst/>
          </a:prstGeom>
          <a:ln w="12700">
            <a:miter lim="400000"/>
          </a:ln>
        </p:spPr>
      </p:pic>
      <p:pic>
        <p:nvPicPr>
          <p:cNvPr id="516" name="600px-Text-x-python-alt.svg.png" descr="600px-Text-x-python-alt.svg.png"/>
          <p:cNvPicPr>
            <a:picLocks noChangeAspect="1"/>
          </p:cNvPicPr>
          <p:nvPr/>
        </p:nvPicPr>
        <p:blipFill>
          <a:blip r:embed="rId5">
            <a:extLst/>
          </a:blip>
          <a:stretch>
            <a:fillRect/>
          </a:stretch>
        </p:blipFill>
        <p:spPr>
          <a:xfrm>
            <a:off x="5212539" y="4389172"/>
            <a:ext cx="1921704" cy="1921704"/>
          </a:xfrm>
          <a:prstGeom prst="rect">
            <a:avLst/>
          </a:prstGeom>
          <a:ln w="12700">
            <a:miter lim="400000"/>
          </a:ln>
        </p:spPr>
      </p:pic>
      <p:pic>
        <p:nvPicPr>
          <p:cNvPr id="517" name="Spy.png" descr="Spy.png"/>
          <p:cNvPicPr>
            <a:picLocks noChangeAspect="1"/>
          </p:cNvPicPr>
          <p:nvPr/>
        </p:nvPicPr>
        <p:blipFill>
          <a:blip r:embed="rId6">
            <a:extLst/>
          </a:blip>
          <a:stretch>
            <a:fillRect/>
          </a:stretch>
        </p:blipFill>
        <p:spPr>
          <a:xfrm>
            <a:off x="18760279" y="3170087"/>
            <a:ext cx="1432721" cy="1946576"/>
          </a:xfrm>
          <a:prstGeom prst="rect">
            <a:avLst/>
          </a:prstGeom>
          <a:ln w="12700">
            <a:miter lim="400000"/>
          </a:ln>
        </p:spPr>
      </p:pic>
      <p:pic>
        <p:nvPicPr>
          <p:cNvPr id="518" name="Spy.png" descr="Spy.png"/>
          <p:cNvPicPr>
            <a:picLocks noChangeAspect="1"/>
          </p:cNvPicPr>
          <p:nvPr/>
        </p:nvPicPr>
        <p:blipFill>
          <a:blip r:embed="rId6">
            <a:extLst/>
          </a:blip>
          <a:stretch>
            <a:fillRect/>
          </a:stretch>
        </p:blipFill>
        <p:spPr>
          <a:xfrm>
            <a:off x="18760279" y="6260330"/>
            <a:ext cx="1432721" cy="1946576"/>
          </a:xfrm>
          <a:prstGeom prst="rect">
            <a:avLst/>
          </a:prstGeom>
          <a:ln w="12700">
            <a:miter lim="400000"/>
          </a:ln>
        </p:spPr>
      </p:pic>
      <p:pic>
        <p:nvPicPr>
          <p:cNvPr id="519" name="Spy.png" descr="Spy.png"/>
          <p:cNvPicPr>
            <a:picLocks noChangeAspect="1"/>
          </p:cNvPicPr>
          <p:nvPr/>
        </p:nvPicPr>
        <p:blipFill>
          <a:blip r:embed="rId6">
            <a:extLst/>
          </a:blip>
          <a:stretch>
            <a:fillRect/>
          </a:stretch>
        </p:blipFill>
        <p:spPr>
          <a:xfrm>
            <a:off x="18420951" y="9967258"/>
            <a:ext cx="1432721" cy="1946576"/>
          </a:xfrm>
          <a:prstGeom prst="rect">
            <a:avLst/>
          </a:prstGeom>
          <a:ln w="12700">
            <a:miter lim="400000"/>
          </a:ln>
        </p:spPr>
      </p:pic>
      <p:sp>
        <p:nvSpPr>
          <p:cNvPr id="520" name="for clients which support Python, agent script sent through SSH tunnel to run on far end"/>
          <p:cNvSpPr txBox="1"/>
          <p:nvPr/>
        </p:nvSpPr>
        <p:spPr>
          <a:xfrm>
            <a:off x="8255547" y="12087807"/>
            <a:ext cx="7683806" cy="1552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marL="1055903" indent="-713003">
              <a:buSzPct val="120000"/>
              <a:buChar char="*"/>
              <a:defRPr sz="3200"/>
            </a:pPr>
            <a:r>
              <a:t>for clients which support Python,</a:t>
            </a:r>
            <a:br/>
            <a:r>
              <a:t>agent script sent through SSH</a:t>
            </a:r>
            <a:br/>
            <a:r>
              <a:t>tunnel to run on far end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6" grpId="1" fill="hold">
                                  <p:stCondLst>
                                    <p:cond delay="0"/>
                                  </p:stCondLst>
                                  <p:iterate type="lt" backwards="0">
                                    <p:tmAbs val="0"/>
                                  </p:iterate>
                                  <p:childTnLst>
                                    <p:set>
                                      <p:cBhvr>
                                        <p:cTn id="6" fill="hold"/>
                                        <p:tgtEl>
                                          <p:spTgt spid="510"/>
                                        </p:tgtEl>
                                        <p:attrNameLst>
                                          <p:attrName>style.visibility</p:attrName>
                                        </p:attrNameLst>
                                      </p:cBhvr>
                                      <p:to>
                                        <p:strVal val="visible"/>
                                      </p:to>
                                    </p:set>
                                    <p:animEffect filter="wipe(down)" transition="in">
                                      <p:cBhvr>
                                        <p:cTn id="7" dur="435">
                                          <p:stCondLst>
                                            <p:cond delay="0"/>
                                          </p:stCondLst>
                                        </p:cTn>
                                        <p:tgtEl>
                                          <p:spTgt spid="510"/>
                                        </p:tgtEl>
                                      </p:cBhvr>
                                    </p:animEffect>
                                    <p:anim calcmode="lin" valueType="num">
                                      <p:cBhvr>
                                        <p:cTn id="8" dur="1367" fill="hold" tmFilter="0,0; 0.14,0.36; 0.43,0.73; 0.71,0.91; 1.0,1.0">
                                          <p:stCondLst>
                                            <p:cond delay="0"/>
                                          </p:stCondLst>
                                        </p:cTn>
                                        <p:tgtEl>
                                          <p:spTgt spid="510"/>
                                        </p:tgtEl>
                                        <p:attrNameLst>
                                          <p:attrName>ppt_x</p:attrName>
                                        </p:attrNameLst>
                                      </p:cBhvr>
                                      <p:tavLst>
                                        <p:tav tm="0">
                                          <p:val>
                                            <p:strVal val="#ppt_x-0.25"/>
                                          </p:val>
                                        </p:tav>
                                        <p:tav tm="100000">
                                          <p:val>
                                            <p:strVal val="#ppt_x"/>
                                          </p:val>
                                        </p:tav>
                                      </p:tavLst>
                                    </p:anim>
                                    <p:anim calcmode="lin" valueType="num">
                                      <p:cBhvr>
                                        <p:cTn id="9" dur="498" fill="hold" tmFilter="0.0,0.0; 0.25,0.07; 0.50,0.2; 0.75,0.467; 1.0,1.0">
                                          <p:stCondLst>
                                            <p:cond delay="0"/>
                                          </p:stCondLst>
                                        </p:cTn>
                                        <p:tgtEl>
                                          <p:spTgt spid="510"/>
                                        </p:tgtEl>
                                        <p:attrNameLst>
                                          <p:attrName>ppt_y</p:attrName>
                                        </p:attrNameLst>
                                      </p:cBhvr>
                                      <p:tavLst>
                                        <p:tav tm="0" fmla="#ppt_y-sin(pi*$)/3">
                                          <p:val>
                                            <p:fltVal val="0.5"/>
                                          </p:val>
                                        </p:tav>
                                        <p:tav tm="100000">
                                          <p:val>
                                            <p:fltVal val="1"/>
                                          </p:val>
                                        </p:tav>
                                      </p:tavLst>
                                    </p:anim>
                                    <p:anim calcmode="lin" valueType="num">
                                      <p:cBhvr>
                                        <p:cTn id="10" dur="498" fill="hold" tmFilter="0, 0; 0.125,0.2665; 0.25,0.4; 0.375,0.465; 0.5,0.5;  0.625,0.535; 0.75,0.6; 0.875,0.7335; 1,1">
                                          <p:stCondLst>
                                            <p:cond delay="498"/>
                                          </p:stCondLst>
                                        </p:cTn>
                                        <p:tgtEl>
                                          <p:spTgt spid="510"/>
                                        </p:tgtEl>
                                        <p:attrNameLst>
                                          <p:attrName>ppt_y</p:attrName>
                                        </p:attrNameLst>
                                      </p:cBhvr>
                                      <p:tavLst>
                                        <p:tav tm="0" fmla="#ppt_y-sin(pi*$)/9">
                                          <p:val>
                                            <p:fltVal val="0"/>
                                          </p:val>
                                        </p:tav>
                                        <p:tav tm="100000">
                                          <p:val>
                                            <p:fltVal val="1"/>
                                          </p:val>
                                        </p:tav>
                                      </p:tavLst>
                                    </p:anim>
                                    <p:anim calcmode="lin" valueType="num">
                                      <p:cBhvr>
                                        <p:cTn id="11" dur="249" fill="hold" tmFilter="0, 0; 0.125,0.2665; 0.25,0.4; 0.375,0.465; 0.5,0.5;  0.625,0.535; 0.75,0.6; 0.875,0.7335; 1,1">
                                          <p:stCondLst>
                                            <p:cond delay="993"/>
                                          </p:stCondLst>
                                        </p:cTn>
                                        <p:tgtEl>
                                          <p:spTgt spid="510"/>
                                        </p:tgtEl>
                                        <p:attrNameLst>
                                          <p:attrName>ppt_y</p:attrName>
                                        </p:attrNameLst>
                                      </p:cBhvr>
                                      <p:tavLst>
                                        <p:tav tm="0" fmla="#ppt_y-sin(pi*$)/27">
                                          <p:val>
                                            <p:fltVal val="0"/>
                                          </p:val>
                                        </p:tav>
                                        <p:tav tm="100000">
                                          <p:val>
                                            <p:fltVal val="1"/>
                                          </p:val>
                                        </p:tav>
                                      </p:tavLst>
                                    </p:anim>
                                    <p:anim calcmode="lin" valueType="num">
                                      <p:cBhvr>
                                        <p:cTn id="12" dur="123" fill="hold" tmFilter="0, 0; 0.125,0.2665; 0.25,0.4; 0.375,0.465; 0.5,0.5;  0.625,0.535; 0.75,0.6; 0.875,0.7335; 1,1">
                                          <p:stCondLst>
                                            <p:cond delay="1242"/>
                                          </p:stCondLst>
                                        </p:cTn>
                                        <p:tgtEl>
                                          <p:spTgt spid="510"/>
                                        </p:tgtEl>
                                        <p:attrNameLst>
                                          <p:attrName>ppt_y</p:attrName>
                                        </p:attrNameLst>
                                      </p:cBhvr>
                                      <p:tavLst>
                                        <p:tav tm="0" fmla="#ppt_y-sin(pi*$)/81">
                                          <p:val>
                                            <p:fltVal val="0"/>
                                          </p:val>
                                        </p:tav>
                                        <p:tav tm="100000">
                                          <p:val>
                                            <p:fltVal val="1"/>
                                          </p:val>
                                        </p:tav>
                                      </p:tavLst>
                                    </p:anim>
                                    <p:animScale>
                                      <p:cBhvr>
                                        <p:cTn id="13" dur="20" fill="hold">
                                          <p:stCondLst>
                                            <p:cond delay="488"/>
                                          </p:stCondLst>
                                        </p:cTn>
                                        <p:tgtEl>
                                          <p:spTgt spid="510"/>
                                        </p:tgtEl>
                                      </p:cBhvr>
                                      <p:to x="100000" y="60000"/>
                                    </p:animScale>
                                    <p:animScale>
                                      <p:cBhvr>
                                        <p:cTn id="14" dur="125" decel="50000" fill="hold">
                                          <p:stCondLst>
                                            <p:cond delay="507"/>
                                          </p:stCondLst>
                                        </p:cTn>
                                        <p:tgtEl>
                                          <p:spTgt spid="510"/>
                                        </p:tgtEl>
                                      </p:cBhvr>
                                      <p:to x="100000" y="100000"/>
                                    </p:animScale>
                                    <p:animScale>
                                      <p:cBhvr>
                                        <p:cTn id="15" dur="20" decel="50000" fill="hold">
                                          <p:stCondLst>
                                            <p:cond delay="984"/>
                                          </p:stCondLst>
                                        </p:cTn>
                                        <p:tgtEl>
                                          <p:spTgt spid="510"/>
                                        </p:tgtEl>
                                      </p:cBhvr>
                                      <p:to x="100000" y="80000"/>
                                    </p:animScale>
                                    <p:animScale>
                                      <p:cBhvr>
                                        <p:cTn id="16" dur="125" decel="50000" fill="hold">
                                          <p:stCondLst>
                                            <p:cond delay="1004"/>
                                          </p:stCondLst>
                                        </p:cTn>
                                        <p:tgtEl>
                                          <p:spTgt spid="510"/>
                                        </p:tgtEl>
                                      </p:cBhvr>
                                      <p:to x="100000" y="100000"/>
                                    </p:animScale>
                                    <p:animScale>
                                      <p:cBhvr>
                                        <p:cTn id="17" dur="20" decel="50000" fill="hold">
                                          <p:stCondLst>
                                            <p:cond delay="1232"/>
                                          </p:stCondLst>
                                        </p:cTn>
                                        <p:tgtEl>
                                          <p:spTgt spid="510"/>
                                        </p:tgtEl>
                                      </p:cBhvr>
                                      <p:to x="100000" y="90000"/>
                                    </p:animScale>
                                    <p:animScale>
                                      <p:cBhvr>
                                        <p:cTn id="18" dur="125" decel="50000" fill="hold">
                                          <p:stCondLst>
                                            <p:cond delay="1251"/>
                                          </p:stCondLst>
                                        </p:cTn>
                                        <p:tgtEl>
                                          <p:spTgt spid="510"/>
                                        </p:tgtEl>
                                      </p:cBhvr>
                                      <p:to x="100000" y="100000"/>
                                    </p:animScale>
                                    <p:animScale>
                                      <p:cBhvr>
                                        <p:cTn id="19" dur="20" decel="50000" fill="hold">
                                          <p:stCondLst>
                                            <p:cond delay="1356"/>
                                          </p:stCondLst>
                                        </p:cTn>
                                        <p:tgtEl>
                                          <p:spTgt spid="510"/>
                                        </p:tgtEl>
                                      </p:cBhvr>
                                      <p:to x="100000" y="95000"/>
                                    </p:animScale>
                                    <p:animScale>
                                      <p:cBhvr>
                                        <p:cTn id="20" dur="125" decel="50000" fill="hold">
                                          <p:stCondLst>
                                            <p:cond delay="1376"/>
                                          </p:stCondLst>
                                        </p:cTn>
                                        <p:tgtEl>
                                          <p:spTgt spid="5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2" fill="hold">
                                  <p:stCondLst>
                                    <p:cond delay="0"/>
                                  </p:stCondLst>
                                  <p:iterate type="el" backwards="0">
                                    <p:tmAbs val="0"/>
                                  </p:iterate>
                                  <p:childTnLst>
                                    <p:set>
                                      <p:cBhvr>
                                        <p:cTn id="24" fill="hold"/>
                                        <p:tgtEl>
                                          <p:spTgt spid="512"/>
                                        </p:tgtEl>
                                        <p:attrNameLst>
                                          <p:attrName>style.visibility</p:attrName>
                                        </p:attrNameLst>
                                      </p:cBhvr>
                                      <p:to>
                                        <p:strVal val="visible"/>
                                      </p:to>
                                    </p:set>
                                    <p:animEffect filter="fade" transition="in">
                                      <p:cBhvr>
                                        <p:cTn id="25" dur="250"/>
                                        <p:tgtEl>
                                          <p:spTgt spid="512"/>
                                        </p:tgtEl>
                                      </p:cBhvr>
                                    </p:animEffect>
                                  </p:childTnLst>
                                </p:cTn>
                              </p:par>
                            </p:childTnLst>
                          </p:cTn>
                        </p:par>
                        <p:par>
                          <p:cTn id="26" fill="hold">
                            <p:stCondLst>
                              <p:cond delay="250"/>
                            </p:stCondLst>
                            <p:childTnLst>
                              <p:par>
                                <p:cTn id="27" presetClass="entr" nodeType="afterEffect" presetID="10" grpId="3" fill="hold">
                                  <p:stCondLst>
                                    <p:cond delay="0"/>
                                  </p:stCondLst>
                                  <p:iterate type="el" backwards="0">
                                    <p:tmAbs val="0"/>
                                  </p:iterate>
                                  <p:childTnLst>
                                    <p:set>
                                      <p:cBhvr>
                                        <p:cTn id="28" fill="hold"/>
                                        <p:tgtEl>
                                          <p:spTgt spid="511"/>
                                        </p:tgtEl>
                                        <p:attrNameLst>
                                          <p:attrName>style.visibility</p:attrName>
                                        </p:attrNameLst>
                                      </p:cBhvr>
                                      <p:to>
                                        <p:strVal val="visible"/>
                                      </p:to>
                                    </p:set>
                                    <p:animEffect filter="fade" transition="in">
                                      <p:cBhvr>
                                        <p:cTn id="29" dur="250"/>
                                        <p:tgtEl>
                                          <p:spTgt spid="511"/>
                                        </p:tgtEl>
                                      </p:cBhvr>
                                    </p:animEffect>
                                  </p:childTnLst>
                                </p:cTn>
                              </p:par>
                            </p:childTnLst>
                          </p:cTn>
                        </p:par>
                        <p:par>
                          <p:cTn id="30" fill="hold">
                            <p:stCondLst>
                              <p:cond delay="500"/>
                            </p:stCondLst>
                            <p:childTnLst>
                              <p:par>
                                <p:cTn id="31" presetClass="entr" nodeType="afterEffect" presetID="10" grpId="4" fill="hold">
                                  <p:stCondLst>
                                    <p:cond delay="0"/>
                                  </p:stCondLst>
                                  <p:iterate type="el" backwards="0">
                                    <p:tmAbs val="0"/>
                                  </p:iterate>
                                  <p:childTnLst>
                                    <p:set>
                                      <p:cBhvr>
                                        <p:cTn id="32" fill="hold"/>
                                        <p:tgtEl>
                                          <p:spTgt spid="513"/>
                                        </p:tgtEl>
                                        <p:attrNameLst>
                                          <p:attrName>style.visibility</p:attrName>
                                        </p:attrNameLst>
                                      </p:cBhvr>
                                      <p:to>
                                        <p:strVal val="visible"/>
                                      </p:to>
                                    </p:set>
                                    <p:animEffect filter="fade" transition="in">
                                      <p:cBhvr>
                                        <p:cTn id="33" dur="250"/>
                                        <p:tgtEl>
                                          <p:spTgt spid="513"/>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2" grpId="5" fill="hold">
                                  <p:stCondLst>
                                    <p:cond delay="0"/>
                                  </p:stCondLst>
                                  <p:iterate type="el" backwards="0">
                                    <p:tmAbs val="0"/>
                                  </p:iterate>
                                  <p:childTnLst>
                                    <p:set>
                                      <p:cBhvr>
                                        <p:cTn id="37" fill="hold"/>
                                        <p:tgtEl>
                                          <p:spTgt spid="495"/>
                                        </p:tgtEl>
                                        <p:attrNameLst>
                                          <p:attrName>style.visibility</p:attrName>
                                        </p:attrNameLst>
                                      </p:cBhvr>
                                      <p:to>
                                        <p:strVal val="visible"/>
                                      </p:to>
                                    </p:set>
                                    <p:animEffect filter="wipe(left)" transition="in">
                                      <p:cBhvr>
                                        <p:cTn id="38" dur="250"/>
                                        <p:tgtEl>
                                          <p:spTgt spid="495"/>
                                        </p:tgtEl>
                                      </p:cBhvr>
                                    </p:animEffect>
                                  </p:childTnLst>
                                </p:cTn>
                              </p:par>
                            </p:childTnLst>
                          </p:cTn>
                        </p:par>
                        <p:par>
                          <p:cTn id="39" fill="hold">
                            <p:stCondLst>
                              <p:cond delay="250"/>
                            </p:stCondLst>
                            <p:childTnLst>
                              <p:par>
                                <p:cTn id="40" presetClass="entr" nodeType="afterEffect" presetSubtype="8" presetID="22" grpId="6" fill="hold">
                                  <p:stCondLst>
                                    <p:cond delay="0"/>
                                  </p:stCondLst>
                                  <p:iterate type="el" backwards="0">
                                    <p:tmAbs val="0"/>
                                  </p:iterate>
                                  <p:childTnLst>
                                    <p:set>
                                      <p:cBhvr>
                                        <p:cTn id="41" fill="hold"/>
                                        <p:tgtEl>
                                          <p:spTgt spid="494"/>
                                        </p:tgtEl>
                                        <p:attrNameLst>
                                          <p:attrName>style.visibility</p:attrName>
                                        </p:attrNameLst>
                                      </p:cBhvr>
                                      <p:to>
                                        <p:strVal val="visible"/>
                                      </p:to>
                                    </p:set>
                                    <p:animEffect filter="wipe(left)" transition="in">
                                      <p:cBhvr>
                                        <p:cTn id="42" dur="250"/>
                                        <p:tgtEl>
                                          <p:spTgt spid="494"/>
                                        </p:tgtEl>
                                      </p:cBhvr>
                                    </p:animEffect>
                                  </p:childTnLst>
                                </p:cTn>
                              </p:par>
                            </p:childTnLst>
                          </p:cTn>
                        </p:par>
                        <p:par>
                          <p:cTn id="43" fill="hold">
                            <p:stCondLst>
                              <p:cond delay="500"/>
                            </p:stCondLst>
                            <p:childTnLst>
                              <p:par>
                                <p:cTn id="44" presetClass="entr" nodeType="afterEffect" presetSubtype="8" presetID="22" grpId="7" fill="hold">
                                  <p:stCondLst>
                                    <p:cond delay="0"/>
                                  </p:stCondLst>
                                  <p:iterate type="el" backwards="0">
                                    <p:tmAbs val="0"/>
                                  </p:iterate>
                                  <p:childTnLst>
                                    <p:set>
                                      <p:cBhvr>
                                        <p:cTn id="45" fill="hold"/>
                                        <p:tgtEl>
                                          <p:spTgt spid="493"/>
                                        </p:tgtEl>
                                        <p:attrNameLst>
                                          <p:attrName>style.visibility</p:attrName>
                                        </p:attrNameLst>
                                      </p:cBhvr>
                                      <p:to>
                                        <p:strVal val="visible"/>
                                      </p:to>
                                    </p:set>
                                    <p:animEffect filter="wipe(left)" transition="in">
                                      <p:cBhvr>
                                        <p:cTn id="46" dur="250"/>
                                        <p:tgtEl>
                                          <p:spTgt spid="493"/>
                                        </p:tgtEl>
                                      </p:cBhvr>
                                    </p:animEffect>
                                  </p:childTnLst>
                                </p:cTn>
                              </p:par>
                            </p:childTnLst>
                          </p:cTn>
                        </p:par>
                        <p:par>
                          <p:cTn id="47" fill="hold">
                            <p:stCondLst>
                              <p:cond delay="750"/>
                            </p:stCondLst>
                            <p:childTnLst>
                              <p:par>
                                <p:cTn id="48" presetClass="entr" nodeType="afterEffect" presetID="10" grpId="8" fill="hold">
                                  <p:stCondLst>
                                    <p:cond delay="0"/>
                                  </p:stCondLst>
                                  <p:iterate type="el" backwards="0">
                                    <p:tmAbs val="0"/>
                                  </p:iterate>
                                  <p:childTnLst>
                                    <p:set>
                                      <p:cBhvr>
                                        <p:cTn id="49" fill="hold"/>
                                        <p:tgtEl>
                                          <p:spTgt spid="514"/>
                                        </p:tgtEl>
                                        <p:attrNameLst>
                                          <p:attrName>style.visibility</p:attrName>
                                        </p:attrNameLst>
                                      </p:cBhvr>
                                      <p:to>
                                        <p:strVal val="visible"/>
                                      </p:to>
                                    </p:set>
                                    <p:animEffect filter="fade" transition="in">
                                      <p:cBhvr>
                                        <p:cTn id="50" dur="500"/>
                                        <p:tgtEl>
                                          <p:spTgt spid="514"/>
                                        </p:tgtEl>
                                      </p:cBhvr>
                                    </p:animEffect>
                                  </p:childTnLst>
                                </p:cTn>
                              </p:par>
                            </p:childTnLst>
                          </p:cTn>
                        </p:par>
                        <p:par>
                          <p:cTn id="51" fill="hold">
                            <p:stCondLst>
                              <p:cond delay="0"/>
                            </p:stCondLst>
                            <p:childTnLst>
                              <p:par>
                                <p:cTn id="52" presetClass="path" nodeType="afterEffect" presetSubtype="0" presetID="-1" grpId="9" accel="50000" decel="50000" fill="hold">
                                  <p:stCondLst>
                                    <p:cond delay="0"/>
                                  </p:stCondLst>
                                  <p:childTnLst>
                                    <p:animMotion path="M 0.000000 0.000000 L 0.542736 -0.081772" origin="layout" pathEditMode="relative">
                                      <p:cBhvr>
                                        <p:cTn id="53" dur="500" fill="hold"/>
                                        <p:tgtEl>
                                          <p:spTgt spid="514"/>
                                        </p:tgtEl>
                                        <p:attrNameLst>
                                          <p:attrName>ppt_x</p:attrName>
                                          <p:attrName>ppt_y</p:attrName>
                                        </p:attrNameLst>
                                      </p:cBhvr>
                                    </p:animMotion>
                                  </p:childTnLst>
                                </p:cTn>
                              </p:par>
                            </p:childTnLst>
                          </p:cTn>
                        </p:par>
                        <p:par>
                          <p:cTn id="54" fill="hold">
                            <p:stCondLst>
                              <p:cond delay="500"/>
                            </p:stCondLst>
                            <p:childTnLst>
                              <p:par>
                                <p:cTn id="55" presetClass="entr" nodeType="afterEffect" presetID="10" grpId="10" fill="hold">
                                  <p:stCondLst>
                                    <p:cond delay="0"/>
                                  </p:stCondLst>
                                  <p:iterate type="el" backwards="0">
                                    <p:tmAbs val="0"/>
                                  </p:iterate>
                                  <p:childTnLst>
                                    <p:set>
                                      <p:cBhvr>
                                        <p:cTn id="56" fill="hold"/>
                                        <p:tgtEl>
                                          <p:spTgt spid="517"/>
                                        </p:tgtEl>
                                        <p:attrNameLst>
                                          <p:attrName>style.visibility</p:attrName>
                                        </p:attrNameLst>
                                      </p:cBhvr>
                                      <p:to>
                                        <p:strVal val="visible"/>
                                      </p:to>
                                    </p:set>
                                    <p:animEffect filter="fade" transition="in">
                                      <p:cBhvr>
                                        <p:cTn id="57" dur="250"/>
                                        <p:tgtEl>
                                          <p:spTgt spid="517"/>
                                        </p:tgtEl>
                                      </p:cBhvr>
                                    </p:animEffect>
                                  </p:childTnLst>
                                </p:cTn>
                              </p:par>
                            </p:childTnLst>
                          </p:cTn>
                        </p:par>
                        <p:par>
                          <p:cTn id="58" fill="hold">
                            <p:stCondLst>
                              <p:cond delay="750"/>
                            </p:stCondLst>
                            <p:childTnLst>
                              <p:par>
                                <p:cTn id="59" presetClass="entr" nodeType="afterEffect" presetID="10" grpId="11" fill="hold">
                                  <p:stCondLst>
                                    <p:cond delay="0"/>
                                  </p:stCondLst>
                                  <p:iterate type="el" backwards="0">
                                    <p:tmAbs val="0"/>
                                  </p:iterate>
                                  <p:childTnLst>
                                    <p:set>
                                      <p:cBhvr>
                                        <p:cTn id="60" fill="hold"/>
                                        <p:tgtEl>
                                          <p:spTgt spid="515"/>
                                        </p:tgtEl>
                                        <p:attrNameLst>
                                          <p:attrName>style.visibility</p:attrName>
                                        </p:attrNameLst>
                                      </p:cBhvr>
                                      <p:to>
                                        <p:strVal val="visible"/>
                                      </p:to>
                                    </p:set>
                                    <p:animEffect filter="fade" transition="in">
                                      <p:cBhvr>
                                        <p:cTn id="61" dur="500"/>
                                        <p:tgtEl>
                                          <p:spTgt spid="515"/>
                                        </p:tgtEl>
                                      </p:cBhvr>
                                    </p:animEffect>
                                  </p:childTnLst>
                                </p:cTn>
                              </p:par>
                            </p:childTnLst>
                          </p:cTn>
                        </p:par>
                        <p:par>
                          <p:cTn id="62" fill="hold">
                            <p:stCondLst>
                              <p:cond delay="0"/>
                            </p:stCondLst>
                            <p:childTnLst>
                              <p:par>
                                <p:cTn id="63" presetClass="path" nodeType="afterEffect" presetSubtype="0" presetID="-1" grpId="12" accel="50000" decel="50000" fill="hold">
                                  <p:stCondLst>
                                    <p:cond delay="0"/>
                                  </p:stCondLst>
                                  <p:childTnLst>
                                    <p:animMotion path="M 0.000000 0.000000 L 0.539815 0.150045" origin="layout" pathEditMode="relative">
                                      <p:cBhvr>
                                        <p:cTn id="64" dur="500" fill="hold"/>
                                        <p:tgtEl>
                                          <p:spTgt spid="515"/>
                                        </p:tgtEl>
                                        <p:attrNameLst>
                                          <p:attrName>ppt_x</p:attrName>
                                          <p:attrName>ppt_y</p:attrName>
                                        </p:attrNameLst>
                                      </p:cBhvr>
                                    </p:animMotion>
                                  </p:childTnLst>
                                </p:cTn>
                              </p:par>
                            </p:childTnLst>
                          </p:cTn>
                        </p:par>
                        <p:par>
                          <p:cTn id="65" fill="hold">
                            <p:stCondLst>
                              <p:cond delay="500"/>
                            </p:stCondLst>
                            <p:childTnLst>
                              <p:par>
                                <p:cTn id="66" presetClass="entr" nodeType="afterEffect" presetID="10" grpId="13" fill="hold">
                                  <p:stCondLst>
                                    <p:cond delay="0"/>
                                  </p:stCondLst>
                                  <p:iterate type="el" backwards="0">
                                    <p:tmAbs val="0"/>
                                  </p:iterate>
                                  <p:childTnLst>
                                    <p:set>
                                      <p:cBhvr>
                                        <p:cTn id="67" fill="hold"/>
                                        <p:tgtEl>
                                          <p:spTgt spid="518"/>
                                        </p:tgtEl>
                                        <p:attrNameLst>
                                          <p:attrName>style.visibility</p:attrName>
                                        </p:attrNameLst>
                                      </p:cBhvr>
                                      <p:to>
                                        <p:strVal val="visible"/>
                                      </p:to>
                                    </p:set>
                                    <p:animEffect filter="fade" transition="in">
                                      <p:cBhvr>
                                        <p:cTn id="68" dur="250"/>
                                        <p:tgtEl>
                                          <p:spTgt spid="518"/>
                                        </p:tgtEl>
                                      </p:cBhvr>
                                    </p:animEffect>
                                  </p:childTnLst>
                                </p:cTn>
                              </p:par>
                            </p:childTnLst>
                          </p:cTn>
                        </p:par>
                        <p:par>
                          <p:cTn id="69" fill="hold">
                            <p:stCondLst>
                              <p:cond delay="750"/>
                            </p:stCondLst>
                            <p:childTnLst>
                              <p:par>
                                <p:cTn id="70" presetClass="entr" nodeType="afterEffect" presetID="10" grpId="14" fill="hold">
                                  <p:stCondLst>
                                    <p:cond delay="0"/>
                                  </p:stCondLst>
                                  <p:iterate type="el" backwards="0">
                                    <p:tmAbs val="0"/>
                                  </p:iterate>
                                  <p:childTnLst>
                                    <p:set>
                                      <p:cBhvr>
                                        <p:cTn id="71" fill="hold"/>
                                        <p:tgtEl>
                                          <p:spTgt spid="516"/>
                                        </p:tgtEl>
                                        <p:attrNameLst>
                                          <p:attrName>style.visibility</p:attrName>
                                        </p:attrNameLst>
                                      </p:cBhvr>
                                      <p:to>
                                        <p:strVal val="visible"/>
                                      </p:to>
                                    </p:set>
                                    <p:animEffect filter="fade" transition="in">
                                      <p:cBhvr>
                                        <p:cTn id="72" dur="500"/>
                                        <p:tgtEl>
                                          <p:spTgt spid="516"/>
                                        </p:tgtEl>
                                      </p:cBhvr>
                                    </p:animEffect>
                                  </p:childTnLst>
                                </p:cTn>
                              </p:par>
                            </p:childTnLst>
                          </p:cTn>
                        </p:par>
                        <p:par>
                          <p:cTn id="73" fill="hold">
                            <p:stCondLst>
                              <p:cond delay="0"/>
                            </p:stCondLst>
                            <p:childTnLst>
                              <p:par>
                                <p:cTn id="74" presetClass="path" nodeType="afterEffect" presetSubtype="0" presetID="-1" grpId="15" accel="50000" decel="50000" fill="hold">
                                  <p:stCondLst>
                                    <p:cond delay="0"/>
                                  </p:stCondLst>
                                  <p:childTnLst>
                                    <p:animMotion path="M 0.000000 0.000000 L 0.531657 0.411274" origin="layout" pathEditMode="relative">
                                      <p:cBhvr>
                                        <p:cTn id="75" dur="500" fill="hold"/>
                                        <p:tgtEl>
                                          <p:spTgt spid="516"/>
                                        </p:tgtEl>
                                        <p:attrNameLst>
                                          <p:attrName>ppt_x</p:attrName>
                                          <p:attrName>ppt_y</p:attrName>
                                        </p:attrNameLst>
                                      </p:cBhvr>
                                    </p:animMotion>
                                  </p:childTnLst>
                                </p:cTn>
                              </p:par>
                            </p:childTnLst>
                          </p:cTn>
                        </p:par>
                        <p:par>
                          <p:cTn id="76" fill="hold">
                            <p:stCondLst>
                              <p:cond delay="500"/>
                            </p:stCondLst>
                            <p:childTnLst>
                              <p:par>
                                <p:cTn id="77" presetClass="entr" nodeType="afterEffect" presetID="10" grpId="16" fill="hold">
                                  <p:stCondLst>
                                    <p:cond delay="0"/>
                                  </p:stCondLst>
                                  <p:iterate type="el" backwards="0">
                                    <p:tmAbs val="0"/>
                                  </p:iterate>
                                  <p:childTnLst>
                                    <p:set>
                                      <p:cBhvr>
                                        <p:cTn id="78" fill="hold"/>
                                        <p:tgtEl>
                                          <p:spTgt spid="519"/>
                                        </p:tgtEl>
                                        <p:attrNameLst>
                                          <p:attrName>style.visibility</p:attrName>
                                        </p:attrNameLst>
                                      </p:cBhvr>
                                      <p:to>
                                        <p:strVal val="visible"/>
                                      </p:to>
                                    </p:set>
                                    <p:animEffect filter="fade" transition="in">
                                      <p:cBhvr>
                                        <p:cTn id="79" dur="250"/>
                                        <p:tgtEl>
                                          <p:spTgt spid="519"/>
                                        </p:tgtEl>
                                      </p:cBhvr>
                                    </p:animEffect>
                                  </p:childTnLst>
                                </p:cTn>
                              </p:par>
                            </p:childTnLst>
                          </p:cTn>
                        </p:par>
                        <p:par>
                          <p:cTn id="80" fill="hold">
                            <p:stCondLst>
                              <p:cond delay="750"/>
                            </p:stCondLst>
                            <p:childTnLst>
                              <p:par>
                                <p:cTn id="81" presetClass="entr" nodeType="afterEffect" presetID="10" grpId="17" fill="hold">
                                  <p:stCondLst>
                                    <p:cond delay="0"/>
                                  </p:stCondLst>
                                  <p:iterate type="el" backwards="0">
                                    <p:tmAbs val="0"/>
                                  </p:iterate>
                                  <p:childTnLst>
                                    <p:set>
                                      <p:cBhvr>
                                        <p:cTn id="82" fill="hold"/>
                                        <p:tgtEl>
                                          <p:spTgt spid="520"/>
                                        </p:tgtEl>
                                        <p:attrNameLst>
                                          <p:attrName>style.visibility</p:attrName>
                                        </p:attrNameLst>
                                      </p:cBhvr>
                                      <p:to>
                                        <p:strVal val="visible"/>
                                      </p:to>
                                    </p:set>
                                    <p:animEffect filter="fade" transition="in">
                                      <p:cBhvr>
                                        <p:cTn id="83" dur="10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0" grpId="1"/>
      <p:bldP build="whole" bldLvl="1" animBg="1" rev="0" advAuto="0" spid="519" grpId="16"/>
      <p:bldP build="whole" bldLvl="1" animBg="1" rev="0" advAuto="0" spid="494" grpId="6"/>
      <p:bldP build="whole" bldLvl="1" animBg="1" rev="0" advAuto="0" spid="511" grpId="3"/>
      <p:bldP build="whole" bldLvl="1" animBg="1" rev="0" advAuto="0" spid="512" grpId="2"/>
      <p:bldP build="whole" bldLvl="1" animBg="1" rev="0" advAuto="0" spid="518" grpId="13"/>
      <p:bldP build="whole" bldLvl="1" animBg="1" rev="0" advAuto="0" spid="515" grpId="11"/>
      <p:bldP build="whole" bldLvl="1" animBg="1" rev="0" advAuto="0" spid="520" grpId="17"/>
      <p:bldP build="whole" bldLvl="1" animBg="1" rev="0" advAuto="0" spid="513" grpId="4"/>
      <p:bldP build="whole" bldLvl="1" animBg="1" rev="0" advAuto="0" spid="493" grpId="7"/>
      <p:bldP build="whole" bldLvl="1" animBg="1" rev="0" advAuto="0" spid="517" grpId="10"/>
      <p:bldP build="whole" bldLvl="1" animBg="1" rev="0" advAuto="0" spid="514" grpId="8"/>
      <p:bldP build="whole" bldLvl="1" animBg="1" rev="0" advAuto="0" spid="495" grpId="5"/>
      <p:bldP build="whole" bldLvl="1" animBg="1" rev="0" advAuto="0" spid="516" grpId="14"/>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Arrow"/>
          <p:cNvSpPr/>
          <p:nvPr/>
        </p:nvSpPr>
        <p:spPr>
          <a:xfrm flipH="1" rot="11959937">
            <a:off x="6898630" y="7488371"/>
            <a:ext cx="9757483"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23" name="Arrow"/>
          <p:cNvSpPr/>
          <p:nvPr/>
        </p:nvSpPr>
        <p:spPr>
          <a:xfrm flipH="1" rot="11197087">
            <a:off x="7078478" y="6063558"/>
            <a:ext cx="9346931"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24" name="Arrow"/>
          <p:cNvSpPr/>
          <p:nvPr/>
        </p:nvSpPr>
        <p:spPr>
          <a:xfrm flipH="1" rot="10394602">
            <a:off x="7117182" y="4344491"/>
            <a:ext cx="9347815" cy="1785939"/>
          </a:xfrm>
          <a:prstGeom prst="rightArrow">
            <a:avLst>
              <a:gd name="adj1" fmla="val 27455"/>
              <a:gd name="adj2" fmla="val 43390"/>
            </a:avLst>
          </a:prstGeom>
          <a:solidFill>
            <a:srgbClr val="000000"/>
          </a:solid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25" name="Ansible 2.x…"/>
          <p:cNvSpPr txBox="1"/>
          <p:nvPr>
            <p:ph type="title"/>
          </p:nvPr>
        </p:nvSpPr>
        <p:spPr>
          <a:prstGeom prst="rect">
            <a:avLst/>
          </a:prstGeom>
        </p:spPr>
        <p:txBody>
          <a:bodyPr/>
          <a:lstStyle/>
          <a:p>
            <a:pPr/>
            <a:r>
              <a:t>Ansible 2.x</a:t>
            </a:r>
          </a:p>
          <a:p>
            <a:pPr/>
            <a:r>
              <a:t>(currently v2.19.2)</a:t>
            </a:r>
          </a:p>
        </p:txBody>
      </p:sp>
      <p:grpSp>
        <p:nvGrpSpPr>
          <p:cNvPr id="528" name="Group"/>
          <p:cNvGrpSpPr/>
          <p:nvPr/>
        </p:nvGrpSpPr>
        <p:grpSpPr>
          <a:xfrm>
            <a:off x="4981874" y="5578281"/>
            <a:ext cx="2247205" cy="3362321"/>
            <a:chOff x="254150" y="0"/>
            <a:chExt cx="2247203" cy="3362320"/>
          </a:xfrm>
        </p:grpSpPr>
        <p:sp>
          <p:nvSpPr>
            <p:cNvPr id="526" name="Computer"/>
            <p:cNvSpPr/>
            <p:nvPr/>
          </p:nvSpPr>
          <p:spPr>
            <a:xfrm>
              <a:off x="254150" y="0"/>
              <a:ext cx="1954408" cy="1577173"/>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p:spPr>
          <p:txBody>
            <a:bodyPr wrap="square" lIns="71437" tIns="71437" rIns="71437" bIns="71437" numCol="1" anchor="ctr">
              <a:noAutofit/>
            </a:bodyPr>
            <a:lstStyle/>
            <a:p>
              <a:pPr>
                <a:defRPr sz="5000"/>
              </a:pPr>
            </a:p>
          </p:txBody>
        </p:sp>
        <p:sp>
          <p:nvSpPr>
            <p:cNvPr id="527" name="Server"/>
            <p:cNvSpPr/>
            <p:nvPr/>
          </p:nvSpPr>
          <p:spPr>
            <a:xfrm>
              <a:off x="1231353" y="20923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Server</a:t>
              </a:r>
            </a:p>
          </p:txBody>
        </p:sp>
      </p:grpSp>
      <p:pic>
        <p:nvPicPr>
          <p:cNvPr id="529" name="Ansible_Logo.png" descr="Ansible_Logo.png"/>
          <p:cNvPicPr>
            <a:picLocks noChangeAspect="1"/>
          </p:cNvPicPr>
          <p:nvPr/>
        </p:nvPicPr>
        <p:blipFill>
          <a:blip r:embed="rId3">
            <a:extLst/>
          </a:blip>
          <a:stretch>
            <a:fillRect/>
          </a:stretch>
        </p:blipFill>
        <p:spPr>
          <a:xfrm>
            <a:off x="4173141" y="9460093"/>
            <a:ext cx="3571876" cy="3571876"/>
          </a:xfrm>
          <a:prstGeom prst="rect">
            <a:avLst/>
          </a:prstGeom>
          <a:ln w="12700">
            <a:miter lim="400000"/>
          </a:ln>
        </p:spPr>
      </p:pic>
      <p:pic>
        <p:nvPicPr>
          <p:cNvPr id="530" name="1195429795336159975juanjo_Router.svg.hi.png" descr="1195429795336159975juanjo_Router.svg.hi.png"/>
          <p:cNvPicPr>
            <a:picLocks noChangeAspect="1"/>
          </p:cNvPicPr>
          <p:nvPr/>
        </p:nvPicPr>
        <p:blipFill>
          <a:blip r:embed="rId4">
            <a:extLst/>
          </a:blip>
          <a:stretch>
            <a:fillRect/>
          </a:stretch>
        </p:blipFill>
        <p:spPr>
          <a:xfrm>
            <a:off x="15370968" y="2587789"/>
            <a:ext cx="5306839" cy="3529047"/>
          </a:xfrm>
          <a:prstGeom prst="rect">
            <a:avLst/>
          </a:prstGeom>
          <a:ln w="12700">
            <a:miter lim="400000"/>
          </a:ln>
        </p:spPr>
      </p:pic>
      <p:pic>
        <p:nvPicPr>
          <p:cNvPr id="531" name="1195429795336159975juanjo_Router.svg.hi.png" descr="1195429795336159975juanjo_Router.svg.hi.png"/>
          <p:cNvPicPr>
            <a:picLocks noChangeAspect="1"/>
          </p:cNvPicPr>
          <p:nvPr/>
        </p:nvPicPr>
        <p:blipFill>
          <a:blip r:embed="rId4">
            <a:extLst/>
          </a:blip>
          <a:stretch>
            <a:fillRect/>
          </a:stretch>
        </p:blipFill>
        <p:spPr>
          <a:xfrm>
            <a:off x="15370968" y="5934115"/>
            <a:ext cx="5306839" cy="3529047"/>
          </a:xfrm>
          <a:prstGeom prst="rect">
            <a:avLst/>
          </a:prstGeom>
          <a:ln w="12700">
            <a:miter lim="400000"/>
          </a:ln>
        </p:spPr>
      </p:pic>
      <p:pic>
        <p:nvPicPr>
          <p:cNvPr id="532" name="1195429795336159975juanjo_Router.svg.hi.png" descr="1195429795336159975juanjo_Router.svg.hi.png"/>
          <p:cNvPicPr>
            <a:picLocks noChangeAspect="1"/>
          </p:cNvPicPr>
          <p:nvPr/>
        </p:nvPicPr>
        <p:blipFill>
          <a:blip r:embed="rId4">
            <a:extLst/>
          </a:blip>
          <a:stretch>
            <a:fillRect/>
          </a:stretch>
        </p:blipFill>
        <p:spPr>
          <a:xfrm>
            <a:off x="15067359" y="9481508"/>
            <a:ext cx="5306838" cy="3529047"/>
          </a:xfrm>
          <a:prstGeom prst="rect">
            <a:avLst/>
          </a:prstGeom>
          <a:ln w="12700">
            <a:miter lim="400000"/>
          </a:ln>
        </p:spPr>
      </p:pic>
      <p:sp>
        <p:nvSpPr>
          <p:cNvPr id="533" name="SSH…"/>
          <p:cNvSpPr txBox="1"/>
          <p:nvPr/>
        </p:nvSpPr>
        <p:spPr>
          <a:xfrm>
            <a:off x="7484984" y="4779962"/>
            <a:ext cx="9414032" cy="4156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1" sz="6600"/>
            </a:pPr>
            <a:r>
              <a:t>SSH</a:t>
            </a:r>
          </a:p>
          <a:p>
            <a:pPr marL="1519355" indent="-1176455">
              <a:buSzPct val="120000"/>
              <a:buChar char="•"/>
              <a:defRPr b="1" sz="6600"/>
            </a:pPr>
            <a:r>
              <a:t>raw </a:t>
            </a:r>
            <a:r>
              <a:rPr b="0"/>
              <a:t>module</a:t>
            </a:r>
          </a:p>
          <a:p>
            <a:pPr marL="1519355" indent="-1176455">
              <a:buSzPct val="120000"/>
              <a:buChar char="•"/>
              <a:defRPr sz="6600"/>
            </a:pPr>
            <a:r>
              <a:t>network modules</a:t>
            </a:r>
            <a:br/>
            <a:r>
              <a:t>e.g., Ios, Junos, etc.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24"/>
                                        </p:tgtEl>
                                        <p:attrNameLst>
                                          <p:attrName>style.visibility</p:attrName>
                                        </p:attrNameLst>
                                      </p:cBhvr>
                                      <p:to>
                                        <p:strVal val="visible"/>
                                      </p:to>
                                    </p:set>
                                    <p:animEffect filter="wipe(left)" transition="in">
                                      <p:cBhvr>
                                        <p:cTn id="7" dur="250"/>
                                        <p:tgtEl>
                                          <p:spTgt spid="524"/>
                                        </p:tgtEl>
                                      </p:cBhvr>
                                    </p:animEffect>
                                  </p:childTnLst>
                                </p:cTn>
                              </p:par>
                            </p:childTnLst>
                          </p:cTn>
                        </p:par>
                        <p:par>
                          <p:cTn id="8" fill="hold">
                            <p:stCondLst>
                              <p:cond delay="250"/>
                            </p:stCondLst>
                            <p:childTnLst>
                              <p:par>
                                <p:cTn id="9" presetClass="entr" nodeType="afterEffect" presetSubtype="8" presetID="22" grpId="2" fill="hold">
                                  <p:stCondLst>
                                    <p:cond delay="0"/>
                                  </p:stCondLst>
                                  <p:iterate type="el" backwards="0">
                                    <p:tmAbs val="0"/>
                                  </p:iterate>
                                  <p:childTnLst>
                                    <p:set>
                                      <p:cBhvr>
                                        <p:cTn id="10" fill="hold"/>
                                        <p:tgtEl>
                                          <p:spTgt spid="523"/>
                                        </p:tgtEl>
                                        <p:attrNameLst>
                                          <p:attrName>style.visibility</p:attrName>
                                        </p:attrNameLst>
                                      </p:cBhvr>
                                      <p:to>
                                        <p:strVal val="visible"/>
                                      </p:to>
                                    </p:set>
                                    <p:animEffect filter="wipe(left)" transition="in">
                                      <p:cBhvr>
                                        <p:cTn id="11" dur="250"/>
                                        <p:tgtEl>
                                          <p:spTgt spid="523"/>
                                        </p:tgtEl>
                                      </p:cBhvr>
                                    </p:animEffect>
                                  </p:childTnLst>
                                </p:cTn>
                              </p:par>
                            </p:childTnLst>
                          </p:cTn>
                        </p:par>
                        <p:par>
                          <p:cTn id="12" fill="hold">
                            <p:stCondLst>
                              <p:cond delay="500"/>
                            </p:stCondLst>
                            <p:childTnLst>
                              <p:par>
                                <p:cTn id="13" presetClass="entr" nodeType="afterEffect" presetSubtype="8" presetID="22" grpId="3" fill="hold">
                                  <p:stCondLst>
                                    <p:cond delay="0"/>
                                  </p:stCondLst>
                                  <p:iterate type="el" backwards="0">
                                    <p:tmAbs val="0"/>
                                  </p:iterate>
                                  <p:childTnLst>
                                    <p:set>
                                      <p:cBhvr>
                                        <p:cTn id="14" fill="hold"/>
                                        <p:tgtEl>
                                          <p:spTgt spid="522"/>
                                        </p:tgtEl>
                                        <p:attrNameLst>
                                          <p:attrName>style.visibility</p:attrName>
                                        </p:attrNameLst>
                                      </p:cBhvr>
                                      <p:to>
                                        <p:strVal val="visible"/>
                                      </p:to>
                                    </p:set>
                                    <p:animEffect filter="wipe(left)" transition="in">
                                      <p:cBhvr>
                                        <p:cTn id="15" dur="250"/>
                                        <p:tgtEl>
                                          <p:spTgt spid="522"/>
                                        </p:tgtEl>
                                      </p:cBhvr>
                                    </p:animEffect>
                                  </p:childTnLst>
                                </p:cTn>
                              </p:par>
                            </p:childTnLst>
                          </p:cTn>
                        </p:par>
                        <p:par>
                          <p:cTn id="16" fill="hold">
                            <p:stCondLst>
                              <p:cond delay="750"/>
                            </p:stCondLst>
                            <p:childTnLst>
                              <p:par>
                                <p:cTn id="17" presetClass="entr" nodeType="afterEffect" presetID="10" grpId="4" fill="hold">
                                  <p:stCondLst>
                                    <p:cond delay="0"/>
                                  </p:stCondLst>
                                  <p:iterate type="el" backwards="0">
                                    <p:tmAbs val="0"/>
                                  </p:iterate>
                                  <p:childTnLst>
                                    <p:set>
                                      <p:cBhvr>
                                        <p:cTn id="18" fill="hold"/>
                                        <p:tgtEl>
                                          <p:spTgt spid="533"/>
                                        </p:tgtEl>
                                        <p:attrNameLst>
                                          <p:attrName>style.visibility</p:attrName>
                                        </p:attrNameLst>
                                      </p:cBhvr>
                                      <p:to>
                                        <p:strVal val="visible"/>
                                      </p:to>
                                    </p:set>
                                    <p:animEffect filter="fade" transition="in">
                                      <p:cBhvr>
                                        <p:cTn id="19" dur="1500"/>
                                        <p:tgtEl>
                                          <p:spTgt spid="5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3" grpId="2"/>
      <p:bldP build="whole" bldLvl="1" animBg="1" rev="0" advAuto="0" spid="524" grpId="1"/>
      <p:bldP build="whole" bldLvl="1" animBg="1" rev="0" advAuto="0" spid="533" grpId="4"/>
      <p:bldP build="whole" bldLvl="1" animBg="1" rev="0" advAuto="0" spid="522" grpId="3"/>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Network Modules (Fall 2017)"/>
          <p:cNvSpPr txBox="1"/>
          <p:nvPr>
            <p:ph type="title"/>
          </p:nvPr>
        </p:nvSpPr>
        <p:spPr>
          <a:prstGeom prst="rect">
            <a:avLst/>
          </a:prstGeom>
        </p:spPr>
        <p:txBody>
          <a:bodyPr/>
          <a:lstStyle/>
          <a:p>
            <a:pPr/>
            <a:r>
              <a:t>Network Modules</a:t>
            </a:r>
            <a:br/>
            <a:r>
              <a:t>(Fall 2017)</a:t>
            </a:r>
          </a:p>
        </p:txBody>
      </p:sp>
      <p:sp>
        <p:nvSpPr>
          <p:cNvPr id="536" name="A10…"/>
          <p:cNvSpPr txBox="1"/>
          <p:nvPr>
            <p:ph type="body" idx="1"/>
          </p:nvPr>
        </p:nvSpPr>
        <p:spPr>
          <a:prstGeom prst="rect">
            <a:avLst/>
          </a:prstGeom>
        </p:spPr>
        <p:txBody>
          <a:bodyPr numCol="3">
            <a:normAutofit fontScale="100000" lnSpcReduction="0"/>
          </a:bodyPr>
          <a:lstStyle/>
          <a:p>
            <a:pPr marL="492048" indent="-341172" defTabSz="361473">
              <a:spcBef>
                <a:spcPts val="1900"/>
              </a:spcBef>
              <a:defRPr sz="2552"/>
            </a:pPr>
            <a:r>
              <a:t>A10</a:t>
            </a:r>
          </a:p>
          <a:p>
            <a:pPr marL="492048" indent="-341172" defTabSz="361473">
              <a:spcBef>
                <a:spcPts val="1900"/>
              </a:spcBef>
              <a:defRPr sz="2552"/>
            </a:pPr>
            <a:r>
              <a:t>ACI (Cisco)</a:t>
            </a:r>
          </a:p>
          <a:p>
            <a:pPr marL="492048" indent="-341172" defTabSz="361473">
              <a:spcBef>
                <a:spcPts val="1900"/>
              </a:spcBef>
              <a:defRPr sz="2552"/>
            </a:pPr>
            <a:r>
              <a:t>Aireos (Cisco)</a:t>
            </a:r>
          </a:p>
          <a:p>
            <a:pPr marL="492048" indent="-341172" defTabSz="361473">
              <a:spcBef>
                <a:spcPts val="1900"/>
              </a:spcBef>
              <a:defRPr sz="2552"/>
            </a:pPr>
            <a:r>
              <a:t>Aos</a:t>
            </a:r>
          </a:p>
          <a:p>
            <a:pPr marL="492048" indent="-341172" defTabSz="361473">
              <a:spcBef>
                <a:spcPts val="1900"/>
              </a:spcBef>
              <a:defRPr sz="2552"/>
            </a:pPr>
            <a:r>
              <a:t>Aruba</a:t>
            </a:r>
          </a:p>
          <a:p>
            <a:pPr marL="517597" indent="-366721" defTabSz="361473">
              <a:spcBef>
                <a:spcPts val="1900"/>
              </a:spcBef>
              <a:defRPr sz="2552"/>
            </a:pPr>
            <a:r>
              <a:t>Asa (Cisco)</a:t>
            </a:r>
          </a:p>
          <a:p>
            <a:pPr marL="517597" indent="-366721" defTabSz="361473">
              <a:spcBef>
                <a:spcPts val="1900"/>
              </a:spcBef>
              <a:defRPr sz="2552"/>
            </a:pPr>
            <a:r>
              <a:t>Avi</a:t>
            </a:r>
          </a:p>
          <a:p>
            <a:pPr marL="517597" indent="-366721" defTabSz="361473">
              <a:spcBef>
                <a:spcPts val="1900"/>
              </a:spcBef>
              <a:defRPr sz="2552"/>
            </a:pPr>
            <a:r>
              <a:t>Bigswitch</a:t>
            </a:r>
          </a:p>
          <a:p>
            <a:pPr marL="517597" indent="-366721" defTabSz="361473">
              <a:spcBef>
                <a:spcPts val="1900"/>
              </a:spcBef>
              <a:defRPr sz="2552"/>
            </a:pPr>
            <a:r>
              <a:t>Citrix</a:t>
            </a:r>
          </a:p>
          <a:p>
            <a:pPr marL="517597" indent="-366721" defTabSz="361473">
              <a:spcBef>
                <a:spcPts val="1900"/>
              </a:spcBef>
              <a:defRPr sz="2552"/>
            </a:pPr>
            <a:r>
              <a:t>Cloudengine</a:t>
            </a:r>
          </a:p>
          <a:p>
            <a:pPr marL="517597" indent="-366721" defTabSz="361473">
              <a:spcBef>
                <a:spcPts val="1900"/>
              </a:spcBef>
              <a:defRPr sz="2552"/>
            </a:pPr>
            <a:r>
              <a:t>Cloudvision (Arista)</a:t>
            </a:r>
          </a:p>
          <a:p>
            <a:pPr marL="517597" indent="-366721" defTabSz="361473">
              <a:spcBef>
                <a:spcPts val="1900"/>
              </a:spcBef>
              <a:defRPr sz="2552"/>
            </a:pPr>
            <a:r>
              <a:t>Cumulus</a:t>
            </a:r>
          </a:p>
          <a:p>
            <a:pPr marL="517597" indent="-366721" defTabSz="361473">
              <a:spcBef>
                <a:spcPts val="1900"/>
              </a:spcBef>
              <a:defRPr sz="2552"/>
            </a:pPr>
            <a:r>
              <a:t>Dellos10</a:t>
            </a:r>
          </a:p>
          <a:p>
            <a:pPr marL="517597" indent="-366721" defTabSz="361473">
              <a:spcBef>
                <a:spcPts val="1900"/>
              </a:spcBef>
              <a:defRPr sz="2552"/>
            </a:pPr>
            <a:r>
              <a:t>Dellos6</a:t>
            </a:r>
          </a:p>
          <a:p>
            <a:pPr marL="517597" indent="-366721" defTabSz="361473">
              <a:spcBef>
                <a:spcPts val="1900"/>
              </a:spcBef>
              <a:defRPr sz="2552"/>
            </a:pPr>
            <a:r>
              <a:t>Dellos9</a:t>
            </a:r>
          </a:p>
          <a:p>
            <a:pPr marL="517597" indent="-366721" defTabSz="361473">
              <a:spcBef>
                <a:spcPts val="1900"/>
              </a:spcBef>
              <a:defRPr sz="2552"/>
            </a:pPr>
            <a:r>
              <a:t>Eos (Arista)</a:t>
            </a:r>
          </a:p>
          <a:p>
            <a:pPr marL="517597" indent="-366721" defTabSz="361473">
              <a:spcBef>
                <a:spcPts val="1900"/>
              </a:spcBef>
              <a:defRPr sz="2552"/>
            </a:pPr>
            <a:r>
              <a:t>F5</a:t>
            </a:r>
          </a:p>
          <a:p>
            <a:pPr marL="517597" indent="-366721" defTabSz="361473">
              <a:spcBef>
                <a:spcPts val="1900"/>
              </a:spcBef>
              <a:defRPr sz="2552"/>
            </a:pPr>
            <a:r>
              <a:t>Fortios</a:t>
            </a:r>
          </a:p>
          <a:p>
            <a:pPr marL="517597" indent="-366721" defTabSz="361473">
              <a:spcBef>
                <a:spcPts val="1900"/>
              </a:spcBef>
              <a:defRPr sz="2552"/>
            </a:pPr>
            <a:r>
              <a:t>Illumos</a:t>
            </a:r>
          </a:p>
          <a:p>
            <a:pPr marL="517597" indent="-366721" defTabSz="361473">
              <a:spcBef>
                <a:spcPts val="1900"/>
              </a:spcBef>
              <a:defRPr sz="2552"/>
            </a:pPr>
            <a:r>
              <a:t>Interface</a:t>
            </a:r>
          </a:p>
          <a:p>
            <a:pPr marL="517597" indent="-366721" defTabSz="361473">
              <a:spcBef>
                <a:spcPts val="1900"/>
              </a:spcBef>
              <a:defRPr sz="2552"/>
            </a:pPr>
            <a:r>
              <a:t>Ios (Cisco)</a:t>
            </a:r>
          </a:p>
          <a:p>
            <a:pPr marL="517597" indent="-366721" defTabSz="361473">
              <a:spcBef>
                <a:spcPts val="1900"/>
              </a:spcBef>
              <a:defRPr sz="2552"/>
            </a:pPr>
            <a:r>
              <a:t>Iosxr (Cisco)</a:t>
            </a:r>
          </a:p>
          <a:p>
            <a:pPr marL="517597" indent="-366721" defTabSz="361473">
              <a:spcBef>
                <a:spcPts val="1900"/>
              </a:spcBef>
              <a:defRPr sz="2552"/>
            </a:pPr>
            <a:r>
              <a:t>Junos</a:t>
            </a:r>
          </a:p>
          <a:p>
            <a:pPr marL="517597" indent="-366721" defTabSz="361473">
              <a:spcBef>
                <a:spcPts val="1900"/>
              </a:spcBef>
              <a:defRPr b="1" sz="2552"/>
            </a:pPr>
            <a:r>
              <a:t>Layer2</a:t>
            </a:r>
          </a:p>
          <a:p>
            <a:pPr marL="517597" indent="-366721" defTabSz="361473">
              <a:spcBef>
                <a:spcPts val="1900"/>
              </a:spcBef>
              <a:defRPr b="1" sz="2552"/>
            </a:pPr>
            <a:r>
              <a:t>Layer3</a:t>
            </a:r>
          </a:p>
          <a:p>
            <a:pPr marL="517597" indent="-366721" defTabSz="361473">
              <a:spcBef>
                <a:spcPts val="1900"/>
              </a:spcBef>
              <a:defRPr sz="2552"/>
            </a:pPr>
            <a:r>
              <a:t>Lenovo</a:t>
            </a:r>
          </a:p>
          <a:p>
            <a:pPr marL="517597" indent="-366721" defTabSz="361473">
              <a:spcBef>
                <a:spcPts val="1900"/>
              </a:spcBef>
              <a:defRPr sz="2552"/>
            </a:pPr>
            <a:r>
              <a:t>Netconf</a:t>
            </a:r>
          </a:p>
          <a:p>
            <a:pPr marL="517597" indent="-366721" defTabSz="361473">
              <a:spcBef>
                <a:spcPts val="1900"/>
              </a:spcBef>
              <a:defRPr sz="2552"/>
            </a:pPr>
            <a:r>
              <a:t>Netscaler</a:t>
            </a:r>
          </a:p>
          <a:p>
            <a:pPr marL="517597" indent="-366721" defTabSz="361473">
              <a:spcBef>
                <a:spcPts val="1900"/>
              </a:spcBef>
              <a:defRPr sz="2552"/>
            </a:pPr>
            <a:r>
              <a:t>Netvisor</a:t>
            </a:r>
          </a:p>
          <a:p>
            <a:pPr marL="517597" indent="-366721" defTabSz="361473">
              <a:spcBef>
                <a:spcPts val="1900"/>
              </a:spcBef>
              <a:defRPr sz="2552"/>
            </a:pPr>
            <a:r>
              <a:t>Nuage</a:t>
            </a:r>
          </a:p>
          <a:p>
            <a:pPr marL="517597" indent="-366721" defTabSz="361473">
              <a:spcBef>
                <a:spcPts val="1900"/>
              </a:spcBef>
              <a:defRPr sz="2552"/>
            </a:pPr>
            <a:r>
              <a:t>Nxos (Cisco)</a:t>
            </a:r>
          </a:p>
          <a:p>
            <a:pPr marL="517597" indent="-366721" defTabSz="361473">
              <a:spcBef>
                <a:spcPts val="1900"/>
              </a:spcBef>
              <a:defRPr sz="2552"/>
            </a:pPr>
            <a:r>
              <a:t>Ordnance</a:t>
            </a:r>
          </a:p>
          <a:p>
            <a:pPr marL="517597" indent="-366721" defTabSz="361473">
              <a:spcBef>
                <a:spcPts val="1900"/>
              </a:spcBef>
              <a:defRPr sz="2552"/>
            </a:pPr>
            <a:r>
              <a:t>Ovs</a:t>
            </a:r>
          </a:p>
          <a:p>
            <a:pPr marL="517597" indent="-366721" defTabSz="361473">
              <a:spcBef>
                <a:spcPts val="1900"/>
              </a:spcBef>
              <a:defRPr sz="2552"/>
            </a:pPr>
            <a:r>
              <a:t>Panos</a:t>
            </a:r>
          </a:p>
          <a:p>
            <a:pPr marL="517597" indent="-366721" defTabSz="361473">
              <a:spcBef>
                <a:spcPts val="1900"/>
              </a:spcBef>
              <a:defRPr b="1" sz="2552"/>
            </a:pPr>
            <a:r>
              <a:t>Protocol</a:t>
            </a:r>
          </a:p>
          <a:p>
            <a:pPr marL="517597" indent="-366721" defTabSz="361473">
              <a:spcBef>
                <a:spcPts val="1900"/>
              </a:spcBef>
              <a:defRPr sz="2552"/>
            </a:pPr>
            <a:r>
              <a:t>Radware</a:t>
            </a:r>
          </a:p>
          <a:p>
            <a:pPr marL="517597" indent="-366721" defTabSz="361473">
              <a:spcBef>
                <a:spcPts val="1900"/>
              </a:spcBef>
              <a:defRPr b="1" sz="2552"/>
            </a:pPr>
            <a:r>
              <a:t>Routing</a:t>
            </a:r>
          </a:p>
          <a:p>
            <a:pPr marL="517597" indent="-366721" defTabSz="361473">
              <a:spcBef>
                <a:spcPts val="1900"/>
              </a:spcBef>
              <a:defRPr sz="2552"/>
            </a:pPr>
            <a:r>
              <a:t>Sros</a:t>
            </a:r>
          </a:p>
          <a:p>
            <a:pPr marL="517597" indent="-366721" defTabSz="361473">
              <a:spcBef>
                <a:spcPts val="1900"/>
              </a:spcBef>
              <a:defRPr b="1" sz="2552"/>
            </a:pPr>
            <a:r>
              <a:t>System</a:t>
            </a:r>
          </a:p>
          <a:p>
            <a:pPr marL="517597" indent="-366721" defTabSz="361473">
              <a:spcBef>
                <a:spcPts val="1900"/>
              </a:spcBef>
              <a:defRPr sz="2552"/>
            </a:pPr>
            <a:r>
              <a:t>Vyos</a:t>
            </a:r>
          </a:p>
        </p:txBody>
      </p:sp>
      <p:sp>
        <p:nvSpPr>
          <p:cNvPr id="537" name="Source:  http://docs.ansible.com/ansible/latest/list_of_network_modules.html"/>
          <p:cNvSpPr txBox="1"/>
          <p:nvPr/>
        </p:nvSpPr>
        <p:spPr>
          <a:xfrm>
            <a:off x="5875698" y="12902511"/>
            <a:ext cx="13337313" cy="54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spcBef>
                <a:spcPts val="4500"/>
              </a:spcBef>
              <a:defRPr sz="2800"/>
            </a:pPr>
            <a:r>
              <a:t>Source:  </a:t>
            </a:r>
            <a:r>
              <a:rPr u="sng">
                <a:hlinkClick r:id="rId2" invalidUrl="" action="" tgtFrame="" tooltip="" history="1" highlightClick="0" endSnd="0"/>
              </a:rPr>
              <a:t>http://docs.ansible.com/ansible/latest/list_of_network_modules.html</a:t>
            </a:r>
          </a:p>
        </p:txBody>
      </p:sp>
      <p:sp>
        <p:nvSpPr>
          <p:cNvPr id="538" name="Arrow"/>
          <p:cNvSpPr/>
          <p:nvPr/>
        </p:nvSpPr>
        <p:spPr>
          <a:xfrm flipH="1">
            <a:off x="12763500" y="6991480"/>
            <a:ext cx="1091585" cy="1161325"/>
          </a:xfrm>
          <a:prstGeom prst="rightArrow">
            <a:avLst>
              <a:gd name="adj1" fmla="val 32000"/>
              <a:gd name="adj2" fmla="val 68089"/>
            </a:avLst>
          </a:prstGeom>
          <a:blipFill>
            <a:blip r:embed="rId3"/>
          </a:blip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39" name="40"/>
          <p:cNvSpPr txBox="1"/>
          <p:nvPr/>
        </p:nvSpPr>
        <p:spPr>
          <a:xfrm rot="18900000">
            <a:off x="12433184" y="4306357"/>
            <a:ext cx="2795906" cy="153987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9000"/>
            </a:lvl1pPr>
          </a:lstStyle>
          <a:p>
            <a:pPr/>
            <a:r>
              <a:t>40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38"/>
                                        </p:tgtEl>
                                        <p:attrNameLst>
                                          <p:attrName>style.visibility</p:attrName>
                                        </p:attrNameLst>
                                      </p:cBhvr>
                                      <p:to>
                                        <p:strVal val="visible"/>
                                      </p:to>
                                    </p:set>
                                    <p:animEffect filter="fade" transition="in">
                                      <p:cBhvr>
                                        <p:cTn id="7" dur="250"/>
                                        <p:tgtEl>
                                          <p:spTgt spid="53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 grpId="2" fill="hold">
                                  <p:stCondLst>
                                    <p:cond delay="0"/>
                                  </p:stCondLst>
                                  <p:iterate type="el" backwards="0">
                                    <p:tmAbs val="0"/>
                                  </p:iterate>
                                  <p:childTnLst>
                                    <p:set>
                                      <p:cBhvr>
                                        <p:cTn id="11" fill="hold"/>
                                        <p:tgtEl>
                                          <p:spTgt spid="539"/>
                                        </p:tgtEl>
                                        <p:attrNameLst>
                                          <p:attrName>style.visibility</p:attrName>
                                        </p:attrNameLst>
                                      </p:cBhvr>
                                      <p:to>
                                        <p:strVal val="visible"/>
                                      </p:to>
                                    </p:set>
                                    <p:anim calcmode="lin" valueType="num">
                                      <p:cBhvr>
                                        <p:cTn id="12" dur="1500" fill="hold"/>
                                        <p:tgtEl>
                                          <p:spTgt spid="539"/>
                                        </p:tgtEl>
                                        <p:attrNameLst>
                                          <p:attrName>ppt_x</p:attrName>
                                        </p:attrNameLst>
                                      </p:cBhvr>
                                      <p:tavLst>
                                        <p:tav tm="0">
                                          <p:val>
                                            <p:strVal val="#ppt_x"/>
                                          </p:val>
                                        </p:tav>
                                        <p:tav tm="100000">
                                          <p:val>
                                            <p:strVal val="#ppt_x"/>
                                          </p:val>
                                        </p:tav>
                                      </p:tavLst>
                                    </p:anim>
                                    <p:anim calcmode="lin" valueType="num">
                                      <p:cBhvr>
                                        <p:cTn id="13" dur="1500" fill="hold"/>
                                        <p:tgtEl>
                                          <p:spTgt spid="5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8" grpId="1"/>
      <p:bldP build="whole" bldLvl="1" animBg="1" rev="0" advAuto="0" spid="539" grpId="2"/>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1" name="Network Modules (Fall 2019)"/>
          <p:cNvSpPr txBox="1"/>
          <p:nvPr>
            <p:ph type="title"/>
          </p:nvPr>
        </p:nvSpPr>
        <p:spPr>
          <a:prstGeom prst="rect">
            <a:avLst/>
          </a:prstGeom>
        </p:spPr>
        <p:txBody>
          <a:bodyPr/>
          <a:lstStyle/>
          <a:p>
            <a:pPr/>
            <a:r>
              <a:t>Network Modules</a:t>
            </a:r>
            <a:br/>
            <a:r>
              <a:t>(Fall 2019)</a:t>
            </a:r>
          </a:p>
        </p:txBody>
      </p:sp>
      <p:sp>
        <p:nvSpPr>
          <p:cNvPr id="542" name="A10…"/>
          <p:cNvSpPr txBox="1"/>
          <p:nvPr>
            <p:ph type="body" idx="1"/>
          </p:nvPr>
        </p:nvSpPr>
        <p:spPr>
          <a:prstGeom prst="rect">
            <a:avLst/>
          </a:prstGeom>
        </p:spPr>
        <p:txBody>
          <a:bodyPr numCol="3">
            <a:normAutofit fontScale="100000" lnSpcReduction="0"/>
          </a:bodyPr>
          <a:lstStyle/>
          <a:p>
            <a:pPr marL="492048" indent="-341172" defTabSz="361473">
              <a:spcBef>
                <a:spcPts val="1900"/>
              </a:spcBef>
              <a:defRPr sz="2552"/>
            </a:pPr>
            <a:r>
              <a:t>A10</a:t>
            </a:r>
          </a:p>
          <a:p>
            <a:pPr marL="492048" indent="-341172" defTabSz="361473">
              <a:spcBef>
                <a:spcPts val="1900"/>
              </a:spcBef>
              <a:defRPr sz="2552"/>
            </a:pPr>
            <a:r>
              <a:t>Aci</a:t>
            </a:r>
          </a:p>
          <a:p>
            <a:pPr marL="492048" indent="-341172" defTabSz="361473">
              <a:spcBef>
                <a:spcPts val="1900"/>
              </a:spcBef>
              <a:defRPr sz="2552"/>
            </a:pPr>
            <a:r>
              <a:t>Aireos</a:t>
            </a:r>
          </a:p>
          <a:p>
            <a:pPr marL="492048" indent="-341172" defTabSz="361473">
              <a:spcBef>
                <a:spcPts val="1900"/>
              </a:spcBef>
              <a:defRPr sz="2552"/>
            </a:pPr>
            <a:r>
              <a:t>Aruba</a:t>
            </a:r>
          </a:p>
          <a:p>
            <a:pPr marL="492048" indent="-341172" defTabSz="361473">
              <a:spcBef>
                <a:spcPts val="1900"/>
              </a:spcBef>
              <a:defRPr sz="2552"/>
            </a:pPr>
            <a:r>
              <a:t>Asa</a:t>
            </a:r>
          </a:p>
          <a:p>
            <a:pPr marL="492048" indent="-341172" defTabSz="361473">
              <a:spcBef>
                <a:spcPts val="1900"/>
              </a:spcBef>
              <a:defRPr sz="2552"/>
            </a:pPr>
            <a:r>
              <a:t>Avi</a:t>
            </a:r>
          </a:p>
          <a:p>
            <a:pPr marL="492048" indent="-341172" defTabSz="361473">
              <a:spcBef>
                <a:spcPts val="1900"/>
              </a:spcBef>
              <a:defRPr sz="2552"/>
            </a:pPr>
            <a:r>
              <a:t>Bigswitch</a:t>
            </a:r>
          </a:p>
          <a:p>
            <a:pPr marL="492048" indent="-341172" defTabSz="361473">
              <a:spcBef>
                <a:spcPts val="1900"/>
              </a:spcBef>
              <a:defRPr sz="2552"/>
            </a:pPr>
            <a:r>
              <a:t>Check_Point</a:t>
            </a:r>
          </a:p>
          <a:p>
            <a:pPr marL="492048" indent="-341172" defTabSz="361473">
              <a:spcBef>
                <a:spcPts val="1900"/>
              </a:spcBef>
              <a:defRPr sz="2552"/>
            </a:pPr>
            <a:r>
              <a:t>Cli</a:t>
            </a:r>
          </a:p>
          <a:p>
            <a:pPr marL="492048" indent="-341172" defTabSz="361473">
              <a:spcBef>
                <a:spcPts val="1900"/>
              </a:spcBef>
              <a:defRPr sz="2552"/>
            </a:pPr>
            <a:r>
              <a:t>Cloudengine</a:t>
            </a:r>
          </a:p>
          <a:p>
            <a:pPr marL="492048" indent="-341172" defTabSz="361473">
              <a:spcBef>
                <a:spcPts val="1900"/>
              </a:spcBef>
              <a:defRPr sz="2552"/>
            </a:pPr>
            <a:r>
              <a:t>Cloudvision</a:t>
            </a:r>
          </a:p>
          <a:p>
            <a:pPr marL="492048" indent="-341172" defTabSz="361473">
              <a:spcBef>
                <a:spcPts val="1900"/>
              </a:spcBef>
              <a:defRPr sz="2552"/>
            </a:pPr>
            <a:r>
              <a:t>Cnos</a:t>
            </a:r>
          </a:p>
          <a:p>
            <a:pPr marL="492048" indent="-341172" defTabSz="361473">
              <a:spcBef>
                <a:spcPts val="1900"/>
              </a:spcBef>
              <a:defRPr sz="2552"/>
            </a:pPr>
            <a:r>
              <a:t>Cumulus</a:t>
            </a:r>
          </a:p>
          <a:p>
            <a:pPr marL="492048" indent="-341172" defTabSz="361473">
              <a:spcBef>
                <a:spcPts val="1900"/>
              </a:spcBef>
              <a:defRPr sz="2552"/>
            </a:pPr>
            <a:r>
              <a:t>Dellos10</a:t>
            </a:r>
          </a:p>
          <a:p>
            <a:pPr marL="492048" indent="-341172" defTabSz="361473">
              <a:spcBef>
                <a:spcPts val="1900"/>
              </a:spcBef>
              <a:defRPr sz="2552"/>
            </a:pPr>
            <a:r>
              <a:t>Dellos6</a:t>
            </a:r>
          </a:p>
          <a:p>
            <a:pPr marL="492048" indent="-341172" defTabSz="361473">
              <a:spcBef>
                <a:spcPts val="1900"/>
              </a:spcBef>
              <a:defRPr sz="2552"/>
            </a:pPr>
            <a:r>
              <a:t>Dellos9</a:t>
            </a:r>
          </a:p>
          <a:p>
            <a:pPr marL="492048" indent="-341172" defTabSz="361473">
              <a:spcBef>
                <a:spcPts val="1900"/>
              </a:spcBef>
              <a:defRPr sz="2552"/>
            </a:pPr>
            <a:r>
              <a:t>Edgeos</a:t>
            </a:r>
          </a:p>
          <a:p>
            <a:pPr marL="492048" indent="-341172" defTabSz="361473">
              <a:spcBef>
                <a:spcPts val="1900"/>
              </a:spcBef>
              <a:defRPr sz="2552"/>
            </a:pPr>
            <a:r>
              <a:t>Edgeswitch</a:t>
            </a:r>
          </a:p>
          <a:p>
            <a:pPr marL="492048" indent="-341172" defTabSz="361473">
              <a:spcBef>
                <a:spcPts val="1900"/>
              </a:spcBef>
              <a:defRPr sz="2552"/>
            </a:pPr>
            <a:r>
              <a:t>Enos</a:t>
            </a:r>
          </a:p>
          <a:p>
            <a:pPr marL="492048" indent="-341172" defTabSz="361473">
              <a:spcBef>
                <a:spcPts val="1900"/>
              </a:spcBef>
              <a:defRPr sz="2552"/>
            </a:pPr>
            <a:r>
              <a:t>Eos</a:t>
            </a:r>
          </a:p>
          <a:p>
            <a:pPr marL="492048" indent="-341172" defTabSz="361473">
              <a:spcBef>
                <a:spcPts val="1900"/>
              </a:spcBef>
              <a:defRPr sz="2552"/>
            </a:pPr>
            <a:r>
              <a:t>Eric_Eccli</a:t>
            </a:r>
          </a:p>
          <a:p>
            <a:pPr marL="492048" indent="-341172" defTabSz="361473">
              <a:spcBef>
                <a:spcPts val="1900"/>
              </a:spcBef>
              <a:defRPr sz="2552"/>
            </a:pPr>
            <a:r>
              <a:t>Exos</a:t>
            </a:r>
          </a:p>
          <a:p>
            <a:pPr marL="492048" indent="-341172" defTabSz="361473">
              <a:spcBef>
                <a:spcPts val="1900"/>
              </a:spcBef>
              <a:defRPr sz="2552"/>
            </a:pPr>
            <a:r>
              <a:t>F5</a:t>
            </a:r>
          </a:p>
          <a:p>
            <a:pPr marL="492048" indent="-341172" defTabSz="361473">
              <a:spcBef>
                <a:spcPts val="1900"/>
              </a:spcBef>
              <a:defRPr sz="2552"/>
            </a:pPr>
            <a:r>
              <a:t>Files</a:t>
            </a:r>
          </a:p>
          <a:p>
            <a:pPr marL="492048" indent="-341172" defTabSz="361473">
              <a:spcBef>
                <a:spcPts val="1900"/>
              </a:spcBef>
              <a:defRPr sz="2552"/>
            </a:pPr>
            <a:r>
              <a:t>Fortianalyzer</a:t>
            </a:r>
          </a:p>
          <a:p>
            <a:pPr marL="492048" indent="-341172" defTabSz="361473">
              <a:spcBef>
                <a:spcPts val="1900"/>
              </a:spcBef>
              <a:defRPr sz="2552"/>
            </a:pPr>
            <a:r>
              <a:t>Fortimanager</a:t>
            </a:r>
          </a:p>
          <a:p>
            <a:pPr marL="492048" indent="-341172" defTabSz="361473">
              <a:spcBef>
                <a:spcPts val="1900"/>
              </a:spcBef>
              <a:defRPr sz="2552"/>
            </a:pPr>
            <a:r>
              <a:t>Fortios</a:t>
            </a:r>
          </a:p>
          <a:p>
            <a:pPr marL="492048" indent="-341172" defTabSz="361473">
              <a:spcBef>
                <a:spcPts val="1900"/>
              </a:spcBef>
              <a:defRPr sz="2552"/>
            </a:pPr>
            <a:r>
              <a:t>Frr</a:t>
            </a:r>
          </a:p>
          <a:p>
            <a:pPr marL="492048" indent="-341172" defTabSz="361473">
              <a:spcBef>
                <a:spcPts val="1900"/>
              </a:spcBef>
              <a:defRPr sz="2552"/>
            </a:pPr>
            <a:r>
              <a:t>Ftd</a:t>
            </a:r>
          </a:p>
          <a:p>
            <a:pPr marL="492048" indent="-341172" defTabSz="361473">
              <a:spcBef>
                <a:spcPts val="1900"/>
              </a:spcBef>
              <a:defRPr sz="2552"/>
            </a:pPr>
            <a:r>
              <a:t>Icx</a:t>
            </a:r>
          </a:p>
          <a:p>
            <a:pPr marL="492048" indent="-341172" defTabSz="361473">
              <a:spcBef>
                <a:spcPts val="1900"/>
              </a:spcBef>
              <a:defRPr sz="2552"/>
            </a:pPr>
            <a:r>
              <a:t>Illumos</a:t>
            </a:r>
          </a:p>
          <a:p>
            <a:pPr marL="492048" indent="-341172" defTabSz="361473">
              <a:spcBef>
                <a:spcPts val="1900"/>
              </a:spcBef>
              <a:defRPr sz="2552"/>
            </a:pPr>
            <a:r>
              <a:t>Ingate</a:t>
            </a:r>
          </a:p>
          <a:p>
            <a:pPr marL="492048" indent="-341172" defTabSz="361473">
              <a:spcBef>
                <a:spcPts val="1900"/>
              </a:spcBef>
              <a:defRPr sz="2552"/>
            </a:pPr>
            <a:r>
              <a:t>Interface</a:t>
            </a:r>
          </a:p>
          <a:p>
            <a:pPr marL="492048" indent="-341172" defTabSz="361473">
              <a:spcBef>
                <a:spcPts val="1900"/>
              </a:spcBef>
              <a:defRPr sz="2552"/>
            </a:pPr>
            <a:r>
              <a:t>Ios</a:t>
            </a:r>
          </a:p>
          <a:p>
            <a:pPr marL="492048" indent="-341172" defTabSz="361473">
              <a:spcBef>
                <a:spcPts val="1900"/>
              </a:spcBef>
              <a:defRPr sz="2552"/>
            </a:pPr>
            <a:r>
              <a:t>Iosxr</a:t>
            </a:r>
          </a:p>
          <a:p>
            <a:pPr marL="492048" indent="-341172" defTabSz="361473">
              <a:spcBef>
                <a:spcPts val="1900"/>
              </a:spcBef>
              <a:defRPr sz="2552"/>
            </a:pPr>
            <a:r>
              <a:t>Ironware</a:t>
            </a:r>
          </a:p>
          <a:p>
            <a:pPr marL="492048" indent="-341172" defTabSz="361473">
              <a:spcBef>
                <a:spcPts val="1900"/>
              </a:spcBef>
              <a:defRPr sz="2552"/>
            </a:pPr>
            <a:r>
              <a:t>Itential</a:t>
            </a:r>
          </a:p>
          <a:p>
            <a:pPr marL="492048" indent="-341172" defTabSz="361473">
              <a:spcBef>
                <a:spcPts val="1900"/>
              </a:spcBef>
              <a:defRPr sz="2552"/>
            </a:pPr>
            <a:r>
              <a:t>Junos</a:t>
            </a:r>
          </a:p>
          <a:p>
            <a:pPr marL="492048" indent="-341172" defTabSz="361473">
              <a:spcBef>
                <a:spcPts val="1900"/>
              </a:spcBef>
              <a:defRPr b="1" sz="2552"/>
            </a:pPr>
            <a:r>
              <a:t>Layer2</a:t>
            </a:r>
          </a:p>
          <a:p>
            <a:pPr marL="492048" indent="-341172" defTabSz="361473">
              <a:spcBef>
                <a:spcPts val="1900"/>
              </a:spcBef>
              <a:defRPr b="1" sz="2552"/>
            </a:pPr>
            <a:r>
              <a:t>Layer3</a:t>
            </a:r>
          </a:p>
        </p:txBody>
      </p:sp>
      <p:sp>
        <p:nvSpPr>
          <p:cNvPr id="543" name="Source:  https://docs.ansible.com/ansible/latest/modules/list_of_network_modules.html"/>
          <p:cNvSpPr txBox="1"/>
          <p:nvPr/>
        </p:nvSpPr>
        <p:spPr>
          <a:xfrm>
            <a:off x="5875698" y="12902511"/>
            <a:ext cx="15084731" cy="54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spcBef>
                <a:spcPts val="4500"/>
              </a:spcBef>
              <a:defRPr sz="2800"/>
            </a:pPr>
            <a:r>
              <a:t>Source:  </a:t>
            </a:r>
            <a:r>
              <a:rPr u="sng">
                <a:hlinkClick r:id="rId2" invalidUrl="" action="" tgtFrame="" tooltip="" history="1" highlightClick="0" endSnd="0"/>
              </a:rPr>
              <a:t>https://docs.ansible.com/ansible/latest/modules/list_of_network_modules.html</a:t>
            </a:r>
          </a:p>
        </p:txBody>
      </p:sp>
      <p:sp>
        <p:nvSpPr>
          <p:cNvPr id="544" name="Arrow"/>
          <p:cNvSpPr/>
          <p:nvPr/>
        </p:nvSpPr>
        <p:spPr>
          <a:xfrm flipH="1">
            <a:off x="17567868" y="6277337"/>
            <a:ext cx="1091586" cy="1161326"/>
          </a:xfrm>
          <a:prstGeom prst="rightArrow">
            <a:avLst>
              <a:gd name="adj1" fmla="val 32000"/>
              <a:gd name="adj2" fmla="val 68089"/>
            </a:avLst>
          </a:prstGeom>
          <a:blipFill>
            <a:blip r:embed="rId3"/>
          </a:blip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45" name="Arrow"/>
          <p:cNvSpPr/>
          <p:nvPr/>
        </p:nvSpPr>
        <p:spPr>
          <a:xfrm flipH="1">
            <a:off x="6668154" y="5777667"/>
            <a:ext cx="1091585" cy="1161326"/>
          </a:xfrm>
          <a:prstGeom prst="rightArrow">
            <a:avLst>
              <a:gd name="adj1" fmla="val 32000"/>
              <a:gd name="adj2" fmla="val 68089"/>
            </a:avLst>
          </a:prstGeom>
          <a:blipFill>
            <a:blip r:embed="rId3"/>
          </a:blip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46" name="Arrow"/>
          <p:cNvSpPr/>
          <p:nvPr/>
        </p:nvSpPr>
        <p:spPr>
          <a:xfrm flipH="1">
            <a:off x="6668154" y="5061722"/>
            <a:ext cx="1091585" cy="1161326"/>
          </a:xfrm>
          <a:prstGeom prst="rightArrow">
            <a:avLst>
              <a:gd name="adj1" fmla="val 32000"/>
              <a:gd name="adj2" fmla="val 68089"/>
            </a:avLst>
          </a:prstGeom>
          <a:blipFill>
            <a:blip r:embed="rId3"/>
          </a:blip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47" name="Arrow"/>
          <p:cNvSpPr/>
          <p:nvPr/>
        </p:nvSpPr>
        <p:spPr>
          <a:xfrm flipH="1">
            <a:off x="12118011" y="6277337"/>
            <a:ext cx="1091586" cy="1161326"/>
          </a:xfrm>
          <a:prstGeom prst="rightArrow">
            <a:avLst>
              <a:gd name="adj1" fmla="val 32000"/>
              <a:gd name="adj2" fmla="val 68089"/>
            </a:avLst>
          </a:prstGeom>
          <a:blipFill>
            <a:blip r:embed="rId3"/>
          </a:blip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48" name="Arrow"/>
          <p:cNvSpPr/>
          <p:nvPr/>
        </p:nvSpPr>
        <p:spPr>
          <a:xfrm flipH="1">
            <a:off x="12118011" y="7624052"/>
            <a:ext cx="1091586" cy="1161326"/>
          </a:xfrm>
          <a:prstGeom prst="rightArrow">
            <a:avLst>
              <a:gd name="adj1" fmla="val 32000"/>
              <a:gd name="adj2" fmla="val 68089"/>
            </a:avLst>
          </a:prstGeom>
          <a:blipFill>
            <a:blip r:embed="rId3"/>
          </a:blip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49" name="Arrow"/>
          <p:cNvSpPr/>
          <p:nvPr/>
        </p:nvSpPr>
        <p:spPr>
          <a:xfrm flipH="1">
            <a:off x="12118011" y="8132750"/>
            <a:ext cx="1091586" cy="1161325"/>
          </a:xfrm>
          <a:prstGeom prst="rightArrow">
            <a:avLst>
              <a:gd name="adj1" fmla="val 32000"/>
              <a:gd name="adj2" fmla="val 68089"/>
            </a:avLst>
          </a:prstGeom>
          <a:blipFill>
            <a:blip r:embed="rId3"/>
          </a:blip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44"/>
                                        </p:tgtEl>
                                        <p:attrNameLst>
                                          <p:attrName>style.visibility</p:attrName>
                                        </p:attrNameLst>
                                      </p:cBhvr>
                                      <p:to>
                                        <p:strVal val="visible"/>
                                      </p:to>
                                    </p:set>
                                    <p:animEffect filter="fade" transition="in">
                                      <p:cBhvr>
                                        <p:cTn id="7" dur="250"/>
                                        <p:tgtEl>
                                          <p:spTgt spid="544"/>
                                        </p:tgtEl>
                                      </p:cBhvr>
                                    </p:animEffect>
                                  </p:childTnLst>
                                </p:cTn>
                              </p:par>
                            </p:childTnLst>
                          </p:cTn>
                        </p:par>
                        <p:par>
                          <p:cTn id="8" fill="hold">
                            <p:stCondLst>
                              <p:cond delay="250"/>
                            </p:stCondLst>
                            <p:childTnLst>
                              <p:par>
                                <p:cTn id="9" presetClass="entr" nodeType="afterEffect" presetID="10" grpId="2" fill="hold">
                                  <p:stCondLst>
                                    <p:cond delay="0"/>
                                  </p:stCondLst>
                                  <p:iterate type="el" backwards="0">
                                    <p:tmAbs val="0"/>
                                  </p:iterate>
                                  <p:childTnLst>
                                    <p:set>
                                      <p:cBhvr>
                                        <p:cTn id="10" fill="hold"/>
                                        <p:tgtEl>
                                          <p:spTgt spid="545"/>
                                        </p:tgtEl>
                                        <p:attrNameLst>
                                          <p:attrName>style.visibility</p:attrName>
                                        </p:attrNameLst>
                                      </p:cBhvr>
                                      <p:to>
                                        <p:strVal val="visible"/>
                                      </p:to>
                                    </p:set>
                                    <p:animEffect filter="fade" transition="in">
                                      <p:cBhvr>
                                        <p:cTn id="11" dur="250"/>
                                        <p:tgtEl>
                                          <p:spTgt spid="545"/>
                                        </p:tgtEl>
                                      </p:cBhvr>
                                    </p:animEffect>
                                  </p:childTnLst>
                                </p:cTn>
                              </p:par>
                            </p:childTnLst>
                          </p:cTn>
                        </p:par>
                        <p:par>
                          <p:cTn id="12" fill="hold">
                            <p:stCondLst>
                              <p:cond delay="500"/>
                            </p:stCondLst>
                            <p:childTnLst>
                              <p:par>
                                <p:cTn id="13" presetClass="entr" nodeType="afterEffect" presetID="10" grpId="3" fill="hold">
                                  <p:stCondLst>
                                    <p:cond delay="0"/>
                                  </p:stCondLst>
                                  <p:iterate type="el" backwards="0">
                                    <p:tmAbs val="0"/>
                                  </p:iterate>
                                  <p:childTnLst>
                                    <p:set>
                                      <p:cBhvr>
                                        <p:cTn id="14" fill="hold"/>
                                        <p:tgtEl>
                                          <p:spTgt spid="546"/>
                                        </p:tgtEl>
                                        <p:attrNameLst>
                                          <p:attrName>style.visibility</p:attrName>
                                        </p:attrNameLst>
                                      </p:cBhvr>
                                      <p:to>
                                        <p:strVal val="visible"/>
                                      </p:to>
                                    </p:set>
                                    <p:animEffect filter="fade" transition="in">
                                      <p:cBhvr>
                                        <p:cTn id="15" dur="250"/>
                                        <p:tgtEl>
                                          <p:spTgt spid="546"/>
                                        </p:tgtEl>
                                      </p:cBhvr>
                                    </p:animEffect>
                                  </p:childTnLst>
                                </p:cTn>
                              </p:par>
                            </p:childTnLst>
                          </p:cTn>
                        </p:par>
                        <p:par>
                          <p:cTn id="16" fill="hold">
                            <p:stCondLst>
                              <p:cond delay="750"/>
                            </p:stCondLst>
                            <p:childTnLst>
                              <p:par>
                                <p:cTn id="17" presetClass="entr" nodeType="afterEffect" presetID="10" grpId="4" fill="hold">
                                  <p:stCondLst>
                                    <p:cond delay="0"/>
                                  </p:stCondLst>
                                  <p:iterate type="el" backwards="0">
                                    <p:tmAbs val="0"/>
                                  </p:iterate>
                                  <p:childTnLst>
                                    <p:set>
                                      <p:cBhvr>
                                        <p:cTn id="18" fill="hold"/>
                                        <p:tgtEl>
                                          <p:spTgt spid="547"/>
                                        </p:tgtEl>
                                        <p:attrNameLst>
                                          <p:attrName>style.visibility</p:attrName>
                                        </p:attrNameLst>
                                      </p:cBhvr>
                                      <p:to>
                                        <p:strVal val="visible"/>
                                      </p:to>
                                    </p:set>
                                    <p:animEffect filter="fade" transition="in">
                                      <p:cBhvr>
                                        <p:cTn id="19" dur="250"/>
                                        <p:tgtEl>
                                          <p:spTgt spid="547"/>
                                        </p:tgtEl>
                                      </p:cBhvr>
                                    </p:animEffect>
                                  </p:childTnLst>
                                </p:cTn>
                              </p:par>
                            </p:childTnLst>
                          </p:cTn>
                        </p:par>
                        <p:par>
                          <p:cTn id="20" fill="hold">
                            <p:stCondLst>
                              <p:cond delay="1000"/>
                            </p:stCondLst>
                            <p:childTnLst>
                              <p:par>
                                <p:cTn id="21" presetClass="entr" nodeType="afterEffect" presetID="10" grpId="5" fill="hold">
                                  <p:stCondLst>
                                    <p:cond delay="0"/>
                                  </p:stCondLst>
                                  <p:iterate type="el" backwards="0">
                                    <p:tmAbs val="0"/>
                                  </p:iterate>
                                  <p:childTnLst>
                                    <p:set>
                                      <p:cBhvr>
                                        <p:cTn id="22" fill="hold"/>
                                        <p:tgtEl>
                                          <p:spTgt spid="548"/>
                                        </p:tgtEl>
                                        <p:attrNameLst>
                                          <p:attrName>style.visibility</p:attrName>
                                        </p:attrNameLst>
                                      </p:cBhvr>
                                      <p:to>
                                        <p:strVal val="visible"/>
                                      </p:to>
                                    </p:set>
                                    <p:animEffect filter="fade" transition="in">
                                      <p:cBhvr>
                                        <p:cTn id="23" dur="250"/>
                                        <p:tgtEl>
                                          <p:spTgt spid="548"/>
                                        </p:tgtEl>
                                      </p:cBhvr>
                                    </p:animEffect>
                                  </p:childTnLst>
                                </p:cTn>
                              </p:par>
                            </p:childTnLst>
                          </p:cTn>
                        </p:par>
                        <p:par>
                          <p:cTn id="24" fill="hold">
                            <p:stCondLst>
                              <p:cond delay="1250"/>
                            </p:stCondLst>
                            <p:childTnLst>
                              <p:par>
                                <p:cTn id="25" presetClass="entr" nodeType="afterEffect" presetID="10" grpId="6" fill="hold">
                                  <p:stCondLst>
                                    <p:cond delay="0"/>
                                  </p:stCondLst>
                                  <p:iterate type="el" backwards="0">
                                    <p:tmAbs val="0"/>
                                  </p:iterate>
                                  <p:childTnLst>
                                    <p:set>
                                      <p:cBhvr>
                                        <p:cTn id="26" fill="hold"/>
                                        <p:tgtEl>
                                          <p:spTgt spid="549"/>
                                        </p:tgtEl>
                                        <p:attrNameLst>
                                          <p:attrName>style.visibility</p:attrName>
                                        </p:attrNameLst>
                                      </p:cBhvr>
                                      <p:to>
                                        <p:strVal val="visible"/>
                                      </p:to>
                                    </p:set>
                                    <p:animEffect filter="fade" transition="in">
                                      <p:cBhvr>
                                        <p:cTn id="27" dur="250"/>
                                        <p:tgtEl>
                                          <p:spTgt spid="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8" grpId="5"/>
      <p:bldP build="whole" bldLvl="1" animBg="1" rev="0" advAuto="0" spid="549" grpId="6"/>
      <p:bldP build="whole" bldLvl="1" animBg="1" rev="0" advAuto="0" spid="546" grpId="3"/>
      <p:bldP build="whole" bldLvl="1" animBg="1" rev="0" advAuto="0" spid="545" grpId="2"/>
      <p:bldP build="whole" bldLvl="1" animBg="1" rev="0" advAuto="0" spid="544" grpId="1"/>
      <p:bldP build="whole" bldLvl="1" animBg="1" rev="0" advAuto="0" spid="547" grpId="4"/>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1" name="Network Modules (Fall 2019 cont.)"/>
          <p:cNvSpPr txBox="1"/>
          <p:nvPr>
            <p:ph type="title"/>
          </p:nvPr>
        </p:nvSpPr>
        <p:spPr>
          <a:prstGeom prst="rect">
            <a:avLst/>
          </a:prstGeom>
        </p:spPr>
        <p:txBody>
          <a:bodyPr/>
          <a:lstStyle/>
          <a:p>
            <a:pPr/>
            <a:r>
              <a:t>Network Modules</a:t>
            </a:r>
            <a:br/>
            <a:r>
              <a:t>(Fall 2019 cont.)</a:t>
            </a:r>
          </a:p>
        </p:txBody>
      </p:sp>
      <p:sp>
        <p:nvSpPr>
          <p:cNvPr id="552" name="Meraki…"/>
          <p:cNvSpPr txBox="1"/>
          <p:nvPr>
            <p:ph type="body" idx="1"/>
          </p:nvPr>
        </p:nvSpPr>
        <p:spPr>
          <a:prstGeom prst="rect">
            <a:avLst/>
          </a:prstGeom>
        </p:spPr>
        <p:txBody>
          <a:bodyPr numCol="3">
            <a:normAutofit fontScale="100000" lnSpcReduction="0"/>
          </a:bodyPr>
          <a:lstStyle/>
          <a:p>
            <a:pPr marL="492048" indent="-341172" defTabSz="361473">
              <a:spcBef>
                <a:spcPts val="1900"/>
              </a:spcBef>
              <a:defRPr sz="2552"/>
            </a:pPr>
            <a:r>
              <a:t>Meraki</a:t>
            </a:r>
          </a:p>
          <a:p>
            <a:pPr marL="492048" indent="-341172" defTabSz="361473">
              <a:spcBef>
                <a:spcPts val="1900"/>
              </a:spcBef>
              <a:defRPr sz="2552"/>
            </a:pPr>
            <a:r>
              <a:t>Netact</a:t>
            </a:r>
          </a:p>
          <a:p>
            <a:pPr marL="492048" indent="-341172" defTabSz="361473">
              <a:spcBef>
                <a:spcPts val="1900"/>
              </a:spcBef>
              <a:defRPr sz="2552"/>
            </a:pPr>
            <a:r>
              <a:t>Netconf</a:t>
            </a:r>
          </a:p>
          <a:p>
            <a:pPr marL="492048" indent="-341172" defTabSz="361473">
              <a:spcBef>
                <a:spcPts val="1900"/>
              </a:spcBef>
              <a:defRPr sz="2552"/>
            </a:pPr>
            <a:r>
              <a:t>Netscaler</a:t>
            </a:r>
          </a:p>
          <a:p>
            <a:pPr marL="492048" indent="-341172" defTabSz="361473">
              <a:spcBef>
                <a:spcPts val="1900"/>
              </a:spcBef>
              <a:defRPr sz="2552"/>
            </a:pPr>
            <a:r>
              <a:t>Netvisor</a:t>
            </a:r>
          </a:p>
          <a:p>
            <a:pPr marL="492048" indent="-341172" defTabSz="361473">
              <a:spcBef>
                <a:spcPts val="1900"/>
              </a:spcBef>
              <a:defRPr sz="2552"/>
            </a:pPr>
            <a:r>
              <a:t>Nos</a:t>
            </a:r>
          </a:p>
          <a:p>
            <a:pPr marL="492048" indent="-341172" defTabSz="361473">
              <a:spcBef>
                <a:spcPts val="1900"/>
              </a:spcBef>
              <a:defRPr sz="2552"/>
            </a:pPr>
            <a:r>
              <a:t>Nso</a:t>
            </a:r>
          </a:p>
          <a:p>
            <a:pPr marL="492048" indent="-341172" defTabSz="361473">
              <a:spcBef>
                <a:spcPts val="1900"/>
              </a:spcBef>
              <a:defRPr sz="2552"/>
            </a:pPr>
            <a:r>
              <a:t>Nuage</a:t>
            </a:r>
          </a:p>
          <a:p>
            <a:pPr marL="492048" indent="-341172" defTabSz="361473">
              <a:spcBef>
                <a:spcPts val="1900"/>
              </a:spcBef>
              <a:defRPr sz="2552"/>
            </a:pPr>
            <a:r>
              <a:t>Nxos</a:t>
            </a:r>
          </a:p>
          <a:p>
            <a:pPr marL="492048" indent="-341172" defTabSz="361473">
              <a:spcBef>
                <a:spcPts val="1900"/>
              </a:spcBef>
              <a:defRPr sz="2552"/>
            </a:pPr>
            <a:r>
              <a:t>Onyx</a:t>
            </a:r>
          </a:p>
          <a:p>
            <a:pPr marL="492048" indent="-341172" defTabSz="361473">
              <a:spcBef>
                <a:spcPts val="1900"/>
              </a:spcBef>
              <a:defRPr sz="2552"/>
            </a:pPr>
            <a:r>
              <a:t>Opx</a:t>
            </a:r>
          </a:p>
          <a:p>
            <a:pPr marL="492048" indent="-341172" defTabSz="361473">
              <a:spcBef>
                <a:spcPts val="1900"/>
              </a:spcBef>
              <a:defRPr sz="2552"/>
            </a:pPr>
            <a:r>
              <a:t>Ordnance</a:t>
            </a:r>
          </a:p>
          <a:p>
            <a:pPr marL="492048" indent="-341172" defTabSz="361473">
              <a:spcBef>
                <a:spcPts val="1900"/>
              </a:spcBef>
              <a:defRPr sz="2552"/>
            </a:pPr>
            <a:r>
              <a:t>Ovs</a:t>
            </a:r>
          </a:p>
          <a:p>
            <a:pPr marL="492048" indent="-341172" defTabSz="361473">
              <a:spcBef>
                <a:spcPts val="1900"/>
              </a:spcBef>
              <a:defRPr sz="2552"/>
            </a:pPr>
            <a:r>
              <a:t>Panos</a:t>
            </a:r>
          </a:p>
          <a:p>
            <a:pPr marL="492048" indent="-341172" defTabSz="361473">
              <a:spcBef>
                <a:spcPts val="1900"/>
              </a:spcBef>
              <a:defRPr b="1" sz="2552"/>
            </a:pPr>
            <a:r>
              <a:t>Protocol</a:t>
            </a:r>
          </a:p>
          <a:p>
            <a:pPr marL="492048" indent="-341172" defTabSz="361473">
              <a:spcBef>
                <a:spcPts val="1900"/>
              </a:spcBef>
              <a:defRPr sz="2552"/>
            </a:pPr>
            <a:r>
              <a:t>Radware</a:t>
            </a:r>
          </a:p>
          <a:p>
            <a:pPr marL="492048" indent="-341172" defTabSz="361473">
              <a:spcBef>
                <a:spcPts val="1900"/>
              </a:spcBef>
              <a:defRPr sz="2552"/>
            </a:pPr>
            <a:r>
              <a:t>Restconf</a:t>
            </a:r>
          </a:p>
          <a:p>
            <a:pPr marL="492048" indent="-341172" defTabSz="361473">
              <a:spcBef>
                <a:spcPts val="1900"/>
              </a:spcBef>
              <a:defRPr sz="2552"/>
            </a:pPr>
            <a:r>
              <a:t>Routeros</a:t>
            </a:r>
          </a:p>
          <a:p>
            <a:pPr marL="492048" indent="-341172" defTabSz="361473">
              <a:spcBef>
                <a:spcPts val="1900"/>
              </a:spcBef>
              <a:defRPr b="1" sz="2552"/>
            </a:pPr>
            <a:r>
              <a:t>Routing</a:t>
            </a:r>
          </a:p>
          <a:p>
            <a:pPr marL="492048" indent="-341172" defTabSz="361473">
              <a:spcBef>
                <a:spcPts val="1900"/>
              </a:spcBef>
              <a:defRPr sz="2552"/>
            </a:pPr>
            <a:r>
              <a:t>Skydive</a:t>
            </a:r>
          </a:p>
          <a:p>
            <a:pPr marL="492048" indent="-341172" defTabSz="361473">
              <a:spcBef>
                <a:spcPts val="1900"/>
              </a:spcBef>
              <a:defRPr sz="2552"/>
            </a:pPr>
            <a:r>
              <a:t>Slxos</a:t>
            </a:r>
          </a:p>
          <a:p>
            <a:pPr marL="492048" indent="-341172" defTabSz="361473">
              <a:spcBef>
                <a:spcPts val="1900"/>
              </a:spcBef>
              <a:defRPr sz="2552"/>
            </a:pPr>
            <a:r>
              <a:t>Sros</a:t>
            </a:r>
          </a:p>
          <a:p>
            <a:pPr marL="492048" indent="-341172" defTabSz="361473">
              <a:spcBef>
                <a:spcPts val="1900"/>
              </a:spcBef>
              <a:defRPr b="1" sz="2552"/>
            </a:pPr>
            <a:r>
              <a:t>System</a:t>
            </a:r>
          </a:p>
          <a:p>
            <a:pPr marL="492048" indent="-341172" defTabSz="361473">
              <a:spcBef>
                <a:spcPts val="1900"/>
              </a:spcBef>
              <a:defRPr sz="2552"/>
            </a:pPr>
            <a:r>
              <a:t>Voss</a:t>
            </a:r>
          </a:p>
          <a:p>
            <a:pPr marL="492048" indent="-341172" defTabSz="361473">
              <a:spcBef>
                <a:spcPts val="1900"/>
              </a:spcBef>
              <a:defRPr sz="2552"/>
            </a:pPr>
            <a:r>
              <a:t>Vyos</a:t>
            </a:r>
            <a:br/>
            <a:br/>
            <a:br/>
            <a:br/>
            <a:br/>
            <a:br/>
            <a:br/>
            <a:br/>
            <a:br/>
            <a:br/>
            <a:br/>
            <a:br/>
            <a:br/>
            <a:br/>
            <a:br/>
            <a:br/>
            <a:br/>
            <a:br/>
            <a:br/>
            <a:br/>
            <a:br/>
          </a:p>
        </p:txBody>
      </p:sp>
      <p:sp>
        <p:nvSpPr>
          <p:cNvPr id="553" name="Source:  https://docs.ansible.com/ansible/latest/modules/list_of_network_modules.html"/>
          <p:cNvSpPr txBox="1"/>
          <p:nvPr/>
        </p:nvSpPr>
        <p:spPr>
          <a:xfrm>
            <a:off x="5875698" y="12902511"/>
            <a:ext cx="15084731" cy="54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spcBef>
                <a:spcPts val="4500"/>
              </a:spcBef>
              <a:defRPr sz="2800"/>
            </a:pPr>
            <a:r>
              <a:t>Source:  </a:t>
            </a:r>
            <a:r>
              <a:rPr u="sng">
                <a:hlinkClick r:id="rId2" invalidUrl="" action="" tgtFrame="" tooltip="" history="1" highlightClick="0" endSnd="0"/>
              </a:rPr>
              <a:t>https://docs.ansible.com/ansible/latest/modules/list_of_network_modules.html</a:t>
            </a:r>
          </a:p>
        </p:txBody>
      </p:sp>
      <p:sp>
        <p:nvSpPr>
          <p:cNvPr id="554" name="Arrow"/>
          <p:cNvSpPr/>
          <p:nvPr/>
        </p:nvSpPr>
        <p:spPr>
          <a:xfrm flipH="1">
            <a:off x="6809851" y="6277337"/>
            <a:ext cx="1091586" cy="1161326"/>
          </a:xfrm>
          <a:prstGeom prst="rightArrow">
            <a:avLst>
              <a:gd name="adj1" fmla="val 32000"/>
              <a:gd name="adj2" fmla="val 68089"/>
            </a:avLst>
          </a:prstGeom>
          <a:blipFill>
            <a:blip r:embed="rId3"/>
          </a:blip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55" name="Arrow"/>
          <p:cNvSpPr/>
          <p:nvPr/>
        </p:nvSpPr>
        <p:spPr>
          <a:xfrm flipH="1">
            <a:off x="12235961" y="6993282"/>
            <a:ext cx="1091586" cy="1161326"/>
          </a:xfrm>
          <a:prstGeom prst="rightArrow">
            <a:avLst>
              <a:gd name="adj1" fmla="val 32000"/>
              <a:gd name="adj2" fmla="val 68089"/>
            </a:avLst>
          </a:prstGeom>
          <a:blipFill>
            <a:blip r:embed="rId3"/>
          </a:blip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56" name="Arrow"/>
          <p:cNvSpPr/>
          <p:nvPr/>
        </p:nvSpPr>
        <p:spPr>
          <a:xfrm flipH="1">
            <a:off x="12235961" y="8860378"/>
            <a:ext cx="1091586" cy="1161326"/>
          </a:xfrm>
          <a:prstGeom prst="rightArrow">
            <a:avLst>
              <a:gd name="adj1" fmla="val 32000"/>
              <a:gd name="adj2" fmla="val 68089"/>
            </a:avLst>
          </a:prstGeom>
          <a:blipFill>
            <a:blip r:embed="rId3"/>
          </a:blip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57" name="Arrow"/>
          <p:cNvSpPr/>
          <p:nvPr/>
        </p:nvSpPr>
        <p:spPr>
          <a:xfrm flipH="1">
            <a:off x="6809851" y="11299851"/>
            <a:ext cx="1091586" cy="1161326"/>
          </a:xfrm>
          <a:prstGeom prst="rightArrow">
            <a:avLst>
              <a:gd name="adj1" fmla="val 32000"/>
              <a:gd name="adj2" fmla="val 68089"/>
            </a:avLst>
          </a:prstGeom>
          <a:blipFill>
            <a:blip r:embed="rId3"/>
          </a:blipFill>
          <a:ln w="12700">
            <a:miter lim="400000"/>
          </a:ln>
          <a:effectLst>
            <a:outerShdw sx="100000" sy="100000" kx="0" ky="0" algn="b" rotWithShape="0" blurRad="241300" dist="571500" dir="5400000">
              <a:srgbClr val="000000">
                <a:alpha val="68000"/>
              </a:srgbClr>
            </a:outerShdw>
          </a:effectLst>
        </p:spPr>
        <p:txBody>
          <a:bodyPr lIns="71437" tIns="71437" rIns="71437" bIns="71437" anchor="ctr"/>
          <a:lstStyle/>
          <a:p>
            <a:pPr>
              <a:defRPr sz="5000"/>
            </a:pPr>
          </a:p>
        </p:txBody>
      </p:sp>
      <p:sp>
        <p:nvSpPr>
          <p:cNvPr id="558" name="65"/>
          <p:cNvSpPr txBox="1"/>
          <p:nvPr/>
        </p:nvSpPr>
        <p:spPr>
          <a:xfrm rot="18900000">
            <a:off x="12583910" y="4307258"/>
            <a:ext cx="2795906" cy="153987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9000"/>
            </a:lvl1pPr>
          </a:lstStyle>
          <a:p>
            <a:pPr/>
            <a:r>
              <a:t>65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54"/>
                                        </p:tgtEl>
                                        <p:attrNameLst>
                                          <p:attrName>style.visibility</p:attrName>
                                        </p:attrNameLst>
                                      </p:cBhvr>
                                      <p:to>
                                        <p:strVal val="visible"/>
                                      </p:to>
                                    </p:set>
                                    <p:animEffect filter="fade" transition="in">
                                      <p:cBhvr>
                                        <p:cTn id="7" dur="250"/>
                                        <p:tgtEl>
                                          <p:spTgt spid="554"/>
                                        </p:tgtEl>
                                      </p:cBhvr>
                                    </p:animEffect>
                                  </p:childTnLst>
                                </p:cTn>
                              </p:par>
                            </p:childTnLst>
                          </p:cTn>
                        </p:par>
                        <p:par>
                          <p:cTn id="8" fill="hold">
                            <p:stCondLst>
                              <p:cond delay="250"/>
                            </p:stCondLst>
                            <p:childTnLst>
                              <p:par>
                                <p:cTn id="9" presetClass="entr" nodeType="afterEffect" presetID="10" grpId="2" fill="hold">
                                  <p:stCondLst>
                                    <p:cond delay="0"/>
                                  </p:stCondLst>
                                  <p:iterate type="el" backwards="0">
                                    <p:tmAbs val="0"/>
                                  </p:iterate>
                                  <p:childTnLst>
                                    <p:set>
                                      <p:cBhvr>
                                        <p:cTn id="10" fill="hold"/>
                                        <p:tgtEl>
                                          <p:spTgt spid="557"/>
                                        </p:tgtEl>
                                        <p:attrNameLst>
                                          <p:attrName>style.visibility</p:attrName>
                                        </p:attrNameLst>
                                      </p:cBhvr>
                                      <p:to>
                                        <p:strVal val="visible"/>
                                      </p:to>
                                    </p:set>
                                    <p:animEffect filter="fade" transition="in">
                                      <p:cBhvr>
                                        <p:cTn id="11" dur="250"/>
                                        <p:tgtEl>
                                          <p:spTgt spid="557"/>
                                        </p:tgtEl>
                                      </p:cBhvr>
                                    </p:animEffect>
                                  </p:childTnLst>
                                </p:cTn>
                              </p:par>
                            </p:childTnLst>
                          </p:cTn>
                        </p:par>
                        <p:par>
                          <p:cTn id="12" fill="hold">
                            <p:stCondLst>
                              <p:cond delay="500"/>
                            </p:stCondLst>
                            <p:childTnLst>
                              <p:par>
                                <p:cTn id="13" presetClass="entr" nodeType="afterEffect" presetID="10" grpId="3" fill="hold">
                                  <p:stCondLst>
                                    <p:cond delay="0"/>
                                  </p:stCondLst>
                                  <p:iterate type="el" backwards="0">
                                    <p:tmAbs val="0"/>
                                  </p:iterate>
                                  <p:childTnLst>
                                    <p:set>
                                      <p:cBhvr>
                                        <p:cTn id="14" fill="hold"/>
                                        <p:tgtEl>
                                          <p:spTgt spid="555"/>
                                        </p:tgtEl>
                                        <p:attrNameLst>
                                          <p:attrName>style.visibility</p:attrName>
                                        </p:attrNameLst>
                                      </p:cBhvr>
                                      <p:to>
                                        <p:strVal val="visible"/>
                                      </p:to>
                                    </p:set>
                                    <p:animEffect filter="fade" transition="in">
                                      <p:cBhvr>
                                        <p:cTn id="15" dur="250"/>
                                        <p:tgtEl>
                                          <p:spTgt spid="555"/>
                                        </p:tgtEl>
                                      </p:cBhvr>
                                    </p:animEffect>
                                  </p:childTnLst>
                                </p:cTn>
                              </p:par>
                            </p:childTnLst>
                          </p:cTn>
                        </p:par>
                        <p:par>
                          <p:cTn id="16" fill="hold">
                            <p:stCondLst>
                              <p:cond delay="750"/>
                            </p:stCondLst>
                            <p:childTnLst>
                              <p:par>
                                <p:cTn id="17" presetClass="entr" nodeType="afterEffect" presetID="10" grpId="4" fill="hold">
                                  <p:stCondLst>
                                    <p:cond delay="0"/>
                                  </p:stCondLst>
                                  <p:iterate type="el" backwards="0">
                                    <p:tmAbs val="0"/>
                                  </p:iterate>
                                  <p:childTnLst>
                                    <p:set>
                                      <p:cBhvr>
                                        <p:cTn id="18" fill="hold"/>
                                        <p:tgtEl>
                                          <p:spTgt spid="556"/>
                                        </p:tgtEl>
                                        <p:attrNameLst>
                                          <p:attrName>style.visibility</p:attrName>
                                        </p:attrNameLst>
                                      </p:cBhvr>
                                      <p:to>
                                        <p:strVal val="visible"/>
                                      </p:to>
                                    </p:set>
                                    <p:animEffect filter="fade" transition="in">
                                      <p:cBhvr>
                                        <p:cTn id="19" dur="250"/>
                                        <p:tgtEl>
                                          <p:spTgt spid="556"/>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 presetID="2" grpId="5" fill="hold">
                                  <p:stCondLst>
                                    <p:cond delay="0"/>
                                  </p:stCondLst>
                                  <p:iterate type="el" backwards="0">
                                    <p:tmAbs val="0"/>
                                  </p:iterate>
                                  <p:childTnLst>
                                    <p:set>
                                      <p:cBhvr>
                                        <p:cTn id="23" fill="hold"/>
                                        <p:tgtEl>
                                          <p:spTgt spid="558"/>
                                        </p:tgtEl>
                                        <p:attrNameLst>
                                          <p:attrName>style.visibility</p:attrName>
                                        </p:attrNameLst>
                                      </p:cBhvr>
                                      <p:to>
                                        <p:strVal val="visible"/>
                                      </p:to>
                                    </p:set>
                                    <p:anim calcmode="lin" valueType="num">
                                      <p:cBhvr>
                                        <p:cTn id="24" dur="1500" fill="hold"/>
                                        <p:tgtEl>
                                          <p:spTgt spid="558"/>
                                        </p:tgtEl>
                                        <p:attrNameLst>
                                          <p:attrName>ppt_x</p:attrName>
                                        </p:attrNameLst>
                                      </p:cBhvr>
                                      <p:tavLst>
                                        <p:tav tm="0">
                                          <p:val>
                                            <p:strVal val="#ppt_x"/>
                                          </p:val>
                                        </p:tav>
                                        <p:tav tm="100000">
                                          <p:val>
                                            <p:strVal val="#ppt_x"/>
                                          </p:val>
                                        </p:tav>
                                      </p:tavLst>
                                    </p:anim>
                                    <p:anim calcmode="lin" valueType="num">
                                      <p:cBhvr>
                                        <p:cTn id="25" dur="1500" fill="hold"/>
                                        <p:tgtEl>
                                          <p:spTgt spid="5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8" grpId="5"/>
      <p:bldP build="whole" bldLvl="1" animBg="1" rev="0" advAuto="0" spid="556" grpId="4"/>
      <p:bldP build="whole" bldLvl="1" animBg="1" rev="0" advAuto="0" spid="557" grpId="2"/>
      <p:bldP build="whole" bldLvl="1" animBg="1" rev="0" advAuto="0" spid="555" grpId="3"/>
      <p:bldP build="whole" bldLvl="1" animBg="1" rev="0" advAuto="0" spid="554" grpId="1"/>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0" name="Network Modules IOS (Fall 2017)"/>
          <p:cNvSpPr txBox="1"/>
          <p:nvPr>
            <p:ph type="title"/>
          </p:nvPr>
        </p:nvSpPr>
        <p:spPr>
          <a:prstGeom prst="rect">
            <a:avLst/>
          </a:prstGeom>
        </p:spPr>
        <p:txBody>
          <a:bodyPr/>
          <a:lstStyle/>
          <a:p>
            <a:pPr/>
            <a:r>
              <a:t>Network Modules</a:t>
            </a:r>
            <a:br/>
            <a:r>
              <a:t>IOS (Fall 2017)</a:t>
            </a:r>
          </a:p>
        </p:txBody>
      </p:sp>
      <p:sp>
        <p:nvSpPr>
          <p:cNvPr id="561" name="Cisco IOS…"/>
          <p:cNvSpPr txBox="1"/>
          <p:nvPr>
            <p:ph type="body" idx="1"/>
          </p:nvPr>
        </p:nvSpPr>
        <p:spPr>
          <a:prstGeom prst="rect">
            <a:avLst/>
          </a:prstGeom>
        </p:spPr>
        <p:txBody>
          <a:bodyPr>
            <a:normAutofit fontScale="100000" lnSpcReduction="0"/>
          </a:bodyPr>
          <a:lstStyle/>
          <a:p>
            <a:pPr marL="0" indent="0" defTabSz="492918">
              <a:spcBef>
                <a:spcPts val="2700"/>
              </a:spcBef>
              <a:buSzTx/>
              <a:buNone/>
              <a:defRPr b="1" sz="3480"/>
            </a:pPr>
            <a:r>
              <a:t>Cisco IOS</a:t>
            </a:r>
          </a:p>
          <a:p>
            <a:pPr marL="670974" indent="-465234" defTabSz="492918">
              <a:spcBef>
                <a:spcPts val="2700"/>
              </a:spcBef>
              <a:defRPr sz="3480"/>
            </a:pPr>
            <a:r>
              <a:t>Ios</a:t>
            </a:r>
          </a:p>
          <a:p>
            <a:pPr lvl="1" marL="985934" indent="-465234" defTabSz="492918">
              <a:spcBef>
                <a:spcPts val="2700"/>
              </a:spcBef>
              <a:defRPr sz="3480"/>
            </a:pPr>
            <a:r>
              <a:rPr b="1"/>
              <a:t>ios_banner</a:t>
            </a:r>
            <a:r>
              <a:t> - Manage multiline banners on Cisco IOS devices</a:t>
            </a:r>
          </a:p>
          <a:p>
            <a:pPr lvl="1" marL="985934" indent="-465234" defTabSz="492918">
              <a:spcBef>
                <a:spcPts val="2700"/>
              </a:spcBef>
              <a:defRPr sz="3480"/>
            </a:pPr>
            <a:r>
              <a:rPr b="1"/>
              <a:t>ios_command</a:t>
            </a:r>
            <a:r>
              <a:t> - Run commands on remote devices running Cisco IOS</a:t>
            </a:r>
          </a:p>
          <a:p>
            <a:pPr lvl="1" marL="985934" indent="-465234" defTabSz="492918">
              <a:spcBef>
                <a:spcPts val="2700"/>
              </a:spcBef>
              <a:defRPr sz="3480"/>
            </a:pPr>
            <a:r>
              <a:rPr b="1"/>
              <a:t>ios_config</a:t>
            </a:r>
            <a:r>
              <a:t> - Manage Cisco IOS configuration sections</a:t>
            </a:r>
          </a:p>
          <a:p>
            <a:pPr lvl="1" marL="985934" indent="-465234" defTabSz="492918">
              <a:spcBef>
                <a:spcPts val="2700"/>
              </a:spcBef>
              <a:defRPr sz="3480"/>
            </a:pPr>
            <a:r>
              <a:rPr b="1"/>
              <a:t>ios_facts</a:t>
            </a:r>
            <a:r>
              <a:t> - Collect facts from remote devices running Cisco IOS</a:t>
            </a:r>
          </a:p>
          <a:p>
            <a:pPr lvl="1" marL="985934" indent="-465234" defTabSz="492918">
              <a:spcBef>
                <a:spcPts val="2700"/>
              </a:spcBef>
              <a:defRPr sz="3480"/>
            </a:pPr>
            <a:r>
              <a:rPr b="1"/>
              <a:t>ios_interface</a:t>
            </a:r>
            <a:r>
              <a:t> - Manage Interface on Cisco IOS network devices</a:t>
            </a:r>
          </a:p>
          <a:p>
            <a:pPr lvl="1" marL="985934" indent="-465234" defTabSz="492918">
              <a:spcBef>
                <a:spcPts val="2700"/>
              </a:spcBef>
              <a:defRPr sz="3480"/>
            </a:pPr>
            <a:r>
              <a:rPr b="1"/>
              <a:t>ios_logging</a:t>
            </a:r>
            <a:r>
              <a:t> - Manage logging on network devices</a:t>
            </a:r>
          </a:p>
          <a:p>
            <a:pPr lvl="1" marL="985934" indent="-465234" defTabSz="492918">
              <a:spcBef>
                <a:spcPts val="2700"/>
              </a:spcBef>
              <a:defRPr sz="3480"/>
            </a:pPr>
            <a:r>
              <a:rPr b="1"/>
              <a:t>ios_ping</a:t>
            </a:r>
            <a:r>
              <a:t> - Tests reachability using ping from IOS switch</a:t>
            </a:r>
          </a:p>
          <a:p>
            <a:pPr lvl="1" marL="985934" indent="-465234" defTabSz="492918">
              <a:spcBef>
                <a:spcPts val="2700"/>
              </a:spcBef>
              <a:defRPr sz="3480"/>
            </a:pPr>
            <a:r>
              <a:rPr b="1"/>
              <a:t>ios_static_route</a:t>
            </a:r>
            <a:r>
              <a:t> - Manage static IP routes on Cisco IOS network devices</a:t>
            </a:r>
          </a:p>
          <a:p>
            <a:pPr lvl="1" marL="985934" indent="-465234" defTabSz="492918">
              <a:spcBef>
                <a:spcPts val="2700"/>
              </a:spcBef>
              <a:defRPr sz="3480"/>
            </a:pPr>
            <a:r>
              <a:rPr b="1"/>
              <a:t>ios_system</a:t>
            </a:r>
            <a:r>
              <a:t> - Manage the system attributes on Cisco IOS devices</a:t>
            </a:r>
          </a:p>
          <a:p>
            <a:pPr lvl="1" marL="985934" indent="-465234" defTabSz="492918">
              <a:spcBef>
                <a:spcPts val="2700"/>
              </a:spcBef>
              <a:defRPr sz="3480"/>
            </a:pPr>
            <a:r>
              <a:rPr b="1"/>
              <a:t>ios_user</a:t>
            </a:r>
            <a:r>
              <a:t> - Manage the aggregate of local users on Cisco IOS device</a:t>
            </a:r>
          </a:p>
          <a:p>
            <a:pPr lvl="1" marL="985934" indent="-465234" defTabSz="492918">
              <a:spcBef>
                <a:spcPts val="2700"/>
              </a:spcBef>
              <a:defRPr sz="3480"/>
            </a:pPr>
            <a:r>
              <a:rPr b="1"/>
              <a:t>ios_vrf</a:t>
            </a:r>
            <a:r>
              <a:t> - Manage the collection of VRF definitions on Cisco IOS devices</a:t>
            </a:r>
          </a:p>
        </p:txBody>
      </p:sp>
      <p:sp>
        <p:nvSpPr>
          <p:cNvPr id="562" name="Source:  http://docs.ansible.com/ansible/latest/list_of_network_modules.html"/>
          <p:cNvSpPr txBox="1"/>
          <p:nvPr/>
        </p:nvSpPr>
        <p:spPr>
          <a:xfrm>
            <a:off x="5867172" y="12902511"/>
            <a:ext cx="13337313" cy="54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spcBef>
                <a:spcPts val="4500"/>
              </a:spcBef>
              <a:defRPr sz="2800"/>
            </a:pPr>
            <a:r>
              <a:t>Source:  </a:t>
            </a:r>
            <a:r>
              <a:rPr u="sng">
                <a:hlinkClick r:id="rId2" invalidUrl="" action="" tgtFrame="" tooltip="" history="1" highlightClick="0" endSnd="0"/>
              </a:rPr>
              <a:t>http://docs.ansible.com/ansible/latest/list_of_network_modules.html</a:t>
            </a:r>
          </a:p>
        </p:txBody>
      </p:sp>
      <p:sp>
        <p:nvSpPr>
          <p:cNvPr id="563" name="11"/>
          <p:cNvSpPr txBox="1"/>
          <p:nvPr/>
        </p:nvSpPr>
        <p:spPr>
          <a:xfrm rot="18900000">
            <a:off x="11192595" y="6088062"/>
            <a:ext cx="2714753" cy="153987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9000"/>
            </a:lvl1pPr>
          </a:lstStyle>
          <a:p>
            <a:pPr/>
            <a:r>
              <a:t>11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563"/>
                                        </p:tgtEl>
                                        <p:attrNameLst>
                                          <p:attrName>style.visibility</p:attrName>
                                        </p:attrNameLst>
                                      </p:cBhvr>
                                      <p:to>
                                        <p:strVal val="visible"/>
                                      </p:to>
                                    </p:set>
                                    <p:anim calcmode="lin" valueType="num">
                                      <p:cBhvr>
                                        <p:cTn id="7" dur="1500" fill="hold"/>
                                        <p:tgtEl>
                                          <p:spTgt spid="563"/>
                                        </p:tgtEl>
                                        <p:attrNameLst>
                                          <p:attrName>ppt_x</p:attrName>
                                        </p:attrNameLst>
                                      </p:cBhvr>
                                      <p:tavLst>
                                        <p:tav tm="0">
                                          <p:val>
                                            <p:strVal val="#ppt_x"/>
                                          </p:val>
                                        </p:tav>
                                        <p:tav tm="100000">
                                          <p:val>
                                            <p:strVal val="#ppt_x"/>
                                          </p:val>
                                        </p:tav>
                                      </p:tavLst>
                                    </p:anim>
                                    <p:anim calcmode="lin" valueType="num">
                                      <p:cBhvr>
                                        <p:cTn id="8" dur="1500" fill="hold"/>
                                        <p:tgtEl>
                                          <p:spTgt spid="5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3" grpId="1"/>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5" name="Network Modules IOS (Fall 2019)"/>
          <p:cNvSpPr txBox="1"/>
          <p:nvPr>
            <p:ph type="title"/>
          </p:nvPr>
        </p:nvSpPr>
        <p:spPr>
          <a:prstGeom prst="rect">
            <a:avLst/>
          </a:prstGeom>
        </p:spPr>
        <p:txBody>
          <a:bodyPr/>
          <a:lstStyle/>
          <a:p>
            <a:pPr/>
            <a:r>
              <a:t>Network Modules</a:t>
            </a:r>
            <a:br/>
            <a:r>
              <a:t>IOS (Fall 2019)</a:t>
            </a:r>
          </a:p>
        </p:txBody>
      </p:sp>
      <p:sp>
        <p:nvSpPr>
          <p:cNvPr id="566" name="ios_banner – Manage multiline banners on Cisco IOS devices…"/>
          <p:cNvSpPr txBox="1"/>
          <p:nvPr>
            <p:ph type="body" idx="1"/>
          </p:nvPr>
        </p:nvSpPr>
        <p:spPr>
          <a:prstGeom prst="rect">
            <a:avLst/>
          </a:prstGeom>
        </p:spPr>
        <p:txBody>
          <a:bodyPr>
            <a:normAutofit fontScale="100000" lnSpcReduction="0"/>
          </a:bodyPr>
          <a:lstStyle/>
          <a:p>
            <a:pPr marL="570328" indent="-395449" defTabSz="418980">
              <a:spcBef>
                <a:spcPts val="2200"/>
              </a:spcBef>
              <a:defRPr sz="2958"/>
            </a:pPr>
            <a:r>
              <a:rPr b="1"/>
              <a:t>ios_banner</a:t>
            </a:r>
            <a:r>
              <a:t> – Manage multiline banners on Cisco IOS devices</a:t>
            </a:r>
          </a:p>
          <a:p>
            <a:pPr marL="570328" indent="-395449" defTabSz="418980">
              <a:spcBef>
                <a:spcPts val="2200"/>
              </a:spcBef>
              <a:defRPr sz="2958"/>
            </a:pPr>
            <a:r>
              <a:rPr b="1"/>
              <a:t>ios_bgp</a:t>
            </a:r>
            <a:r>
              <a:t> – Configure global BGP protocol settings on Cisco IOS</a:t>
            </a:r>
          </a:p>
          <a:p>
            <a:pPr marL="570328" indent="-395449" defTabSz="418980">
              <a:spcBef>
                <a:spcPts val="2200"/>
              </a:spcBef>
              <a:defRPr sz="2958"/>
            </a:pPr>
            <a:r>
              <a:rPr b="1"/>
              <a:t>ios_command</a:t>
            </a:r>
            <a:r>
              <a:t> – Run commands on remote devices running Cisco IOS</a:t>
            </a:r>
          </a:p>
          <a:p>
            <a:pPr marL="570328" indent="-395449" defTabSz="418980">
              <a:spcBef>
                <a:spcPts val="2200"/>
              </a:spcBef>
              <a:defRPr sz="2958"/>
            </a:pPr>
            <a:r>
              <a:rPr b="1"/>
              <a:t>ios_config</a:t>
            </a:r>
            <a:r>
              <a:t> – Manage Cisco IOS configuration sections</a:t>
            </a:r>
          </a:p>
          <a:p>
            <a:pPr marL="570328" indent="-395449" defTabSz="418980">
              <a:spcBef>
                <a:spcPts val="2200"/>
              </a:spcBef>
              <a:defRPr sz="2958"/>
            </a:pPr>
            <a:r>
              <a:rPr b="1"/>
              <a:t>ios_facts</a:t>
            </a:r>
            <a:r>
              <a:t> – Collect facts from remote devices running Cisco IOS</a:t>
            </a:r>
          </a:p>
          <a:p>
            <a:pPr marL="570328" indent="-395449" defTabSz="418980">
              <a:spcBef>
                <a:spcPts val="2200"/>
              </a:spcBef>
              <a:defRPr sz="2958"/>
            </a:pPr>
            <a:r>
              <a:rPr b="1"/>
              <a:t>ios_interface</a:t>
            </a:r>
            <a:r>
              <a:t> – Manage Interface on Cisco IOS network devices (D)</a:t>
            </a:r>
          </a:p>
          <a:p>
            <a:pPr marL="570328" indent="-395449" defTabSz="418980">
              <a:spcBef>
                <a:spcPts val="2200"/>
              </a:spcBef>
              <a:defRPr sz="2958"/>
            </a:pPr>
            <a:r>
              <a:rPr b="1"/>
              <a:t>ios_interfaces</a:t>
            </a:r>
            <a:r>
              <a:t> – Manages interface attributes of Cisco IOS network devices</a:t>
            </a:r>
          </a:p>
          <a:p>
            <a:pPr marL="570328" indent="-395449" defTabSz="418980">
              <a:spcBef>
                <a:spcPts val="2200"/>
              </a:spcBef>
              <a:defRPr sz="2958"/>
            </a:pPr>
            <a:r>
              <a:rPr b="1"/>
              <a:t>ios_l2_interface</a:t>
            </a:r>
            <a:r>
              <a:t> – Manage Layer-2 interface on Cisco IOS devices (D)</a:t>
            </a:r>
          </a:p>
          <a:p>
            <a:pPr marL="570328" indent="-395449" defTabSz="418980">
              <a:spcBef>
                <a:spcPts val="2200"/>
              </a:spcBef>
              <a:defRPr sz="2958"/>
            </a:pPr>
            <a:r>
              <a:rPr b="1"/>
              <a:t>ios_l2_interfaces</a:t>
            </a:r>
            <a:r>
              <a:t> – Manage Layer-2 interface on Cisco IOS devices</a:t>
            </a:r>
          </a:p>
          <a:p>
            <a:pPr marL="570328" indent="-395449" defTabSz="418980">
              <a:spcBef>
                <a:spcPts val="2200"/>
              </a:spcBef>
              <a:defRPr sz="2958"/>
            </a:pPr>
            <a:r>
              <a:rPr b="1"/>
              <a:t>ios_l3_interface</a:t>
            </a:r>
            <a:r>
              <a:t> – Manage Layer-3 interfaces on Cisco IOS network devices (D)</a:t>
            </a:r>
          </a:p>
          <a:p>
            <a:pPr marL="570328" indent="-395449" defTabSz="418980">
              <a:spcBef>
                <a:spcPts val="2200"/>
              </a:spcBef>
              <a:defRPr sz="2958"/>
            </a:pPr>
            <a:r>
              <a:rPr b="1"/>
              <a:t>ios_l3_interfaces</a:t>
            </a:r>
            <a:r>
              <a:t> – Manage Layer-3 interface on Cisco IOS devices</a:t>
            </a:r>
          </a:p>
          <a:p>
            <a:pPr marL="570328" indent="-395449" defTabSz="418980">
              <a:spcBef>
                <a:spcPts val="2200"/>
              </a:spcBef>
              <a:defRPr sz="2958"/>
            </a:pPr>
            <a:r>
              <a:rPr b="1"/>
              <a:t>ios_lacp</a:t>
            </a:r>
            <a:r>
              <a:t> – Manage Global Link Aggregation Control Protocol (LACP) on Cisco IOS devices</a:t>
            </a:r>
          </a:p>
          <a:p>
            <a:pPr marL="570328" indent="-395449" defTabSz="418980">
              <a:spcBef>
                <a:spcPts val="2200"/>
              </a:spcBef>
              <a:defRPr sz="2958"/>
            </a:pPr>
            <a:r>
              <a:rPr b="1"/>
              <a:t>ios_lacp_interfaces</a:t>
            </a:r>
            <a:r>
              <a:t> – Manage Link Aggregation Control Protocol (LACP) on Cisco IOS devices interface</a:t>
            </a:r>
          </a:p>
          <a:p>
            <a:pPr marL="570328" indent="-395449" defTabSz="418980">
              <a:spcBef>
                <a:spcPts val="2200"/>
              </a:spcBef>
              <a:defRPr sz="2958"/>
            </a:pPr>
            <a:r>
              <a:rPr b="1"/>
              <a:t>ios_lag_interfaces</a:t>
            </a:r>
            <a:r>
              <a:t> – Manage Link Aggregation on Cisco IOS devices</a:t>
            </a:r>
          </a:p>
        </p:txBody>
      </p:sp>
      <p:sp>
        <p:nvSpPr>
          <p:cNvPr id="567" name="Source:  https://docs.ansible.com/ansible/latest/modules/list_of_network_modules.html"/>
          <p:cNvSpPr txBox="1"/>
          <p:nvPr/>
        </p:nvSpPr>
        <p:spPr>
          <a:xfrm>
            <a:off x="5875698" y="12902511"/>
            <a:ext cx="15084731" cy="54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spcBef>
                <a:spcPts val="4500"/>
              </a:spcBef>
              <a:defRPr sz="2800"/>
            </a:pPr>
            <a:r>
              <a:t>Source:  </a:t>
            </a:r>
            <a:r>
              <a:rPr u="sng">
                <a:hlinkClick r:id="rId2" invalidUrl="" action="" tgtFrame="" tooltip="" history="1" highlightClick="0" endSnd="0"/>
              </a:rPr>
              <a:t>https://docs.ansible.com/ansible/latest/modules/list_of_network_modules.html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Disclaimer"/>
          <p:cNvSpPr txBox="1"/>
          <p:nvPr>
            <p:ph type="title"/>
          </p:nvPr>
        </p:nvSpPr>
        <p:spPr>
          <a:prstGeom prst="rect">
            <a:avLst/>
          </a:prstGeom>
        </p:spPr>
        <p:txBody>
          <a:bodyPr/>
          <a:lstStyle/>
          <a:p>
            <a:pPr/>
            <a:r>
              <a:t>Disclaimer</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Network Modules IOS (Fall 2019 cont.)"/>
          <p:cNvSpPr txBox="1"/>
          <p:nvPr>
            <p:ph type="title"/>
          </p:nvPr>
        </p:nvSpPr>
        <p:spPr>
          <a:prstGeom prst="rect">
            <a:avLst/>
          </a:prstGeom>
        </p:spPr>
        <p:txBody>
          <a:bodyPr/>
          <a:lstStyle/>
          <a:p>
            <a:pPr/>
            <a:r>
              <a:t>Network Modules</a:t>
            </a:r>
            <a:br/>
            <a:r>
              <a:t>IOS (Fall 2019 cont.)</a:t>
            </a:r>
          </a:p>
        </p:txBody>
      </p:sp>
      <p:sp>
        <p:nvSpPr>
          <p:cNvPr id="570" name="ios_linkagg – Manage link aggregation groups on Cisco IOS network devices…"/>
          <p:cNvSpPr txBox="1"/>
          <p:nvPr>
            <p:ph type="body" idx="1"/>
          </p:nvPr>
        </p:nvSpPr>
        <p:spPr>
          <a:prstGeom prst="rect">
            <a:avLst/>
          </a:prstGeom>
        </p:spPr>
        <p:txBody>
          <a:bodyPr>
            <a:normAutofit fontScale="100000" lnSpcReduction="0"/>
          </a:bodyPr>
          <a:lstStyle/>
          <a:p>
            <a:pPr marL="592694" indent="-410957" defTabSz="435411">
              <a:spcBef>
                <a:spcPts val="2300"/>
              </a:spcBef>
              <a:defRPr sz="3073"/>
            </a:pPr>
            <a:r>
              <a:rPr b="1"/>
              <a:t>ios_linkagg</a:t>
            </a:r>
            <a:r>
              <a:t> – Manage link aggregation groups on Cisco IOS network devices</a:t>
            </a:r>
          </a:p>
          <a:p>
            <a:pPr marL="592694" indent="-410957" defTabSz="435411">
              <a:spcBef>
                <a:spcPts val="2300"/>
              </a:spcBef>
              <a:defRPr sz="3073"/>
            </a:pPr>
            <a:r>
              <a:rPr b="1"/>
              <a:t>ios_lldp</a:t>
            </a:r>
            <a:r>
              <a:t> – Manage LLDP configuration on Cisco IOS network devices</a:t>
            </a:r>
          </a:p>
          <a:p>
            <a:pPr marL="592694" indent="-410957" defTabSz="435411">
              <a:spcBef>
                <a:spcPts val="2300"/>
              </a:spcBef>
              <a:defRPr sz="3073"/>
            </a:pPr>
            <a:r>
              <a:rPr b="1"/>
              <a:t>ios_lldp_global</a:t>
            </a:r>
            <a:r>
              <a:t> – Configure and manage Link Layer Discovery Protocol(LLDP) attributes on IOS platforms</a:t>
            </a:r>
          </a:p>
          <a:p>
            <a:pPr marL="592694" indent="-410957" defTabSz="435411">
              <a:spcBef>
                <a:spcPts val="2300"/>
              </a:spcBef>
              <a:defRPr sz="3073"/>
            </a:pPr>
            <a:r>
              <a:rPr b="1"/>
              <a:t>ios_lldp_interfaces</a:t>
            </a:r>
            <a:r>
              <a:t> – Manage link layer discovery protocol (LLDP) attributes of interfaces on Cisco IOS devices</a:t>
            </a:r>
          </a:p>
          <a:p>
            <a:pPr marL="592694" indent="-410957" defTabSz="435411">
              <a:spcBef>
                <a:spcPts val="2300"/>
              </a:spcBef>
              <a:defRPr sz="3073"/>
            </a:pPr>
            <a:r>
              <a:rPr b="1"/>
              <a:t>ios_logging</a:t>
            </a:r>
            <a:r>
              <a:t> – Manage logging on network devices</a:t>
            </a:r>
          </a:p>
          <a:p>
            <a:pPr marL="592694" indent="-410957" defTabSz="435411">
              <a:spcBef>
                <a:spcPts val="2300"/>
              </a:spcBef>
              <a:defRPr sz="3073"/>
            </a:pPr>
            <a:r>
              <a:rPr b="1"/>
              <a:t>ios_ntp</a:t>
            </a:r>
            <a:r>
              <a:t> – Manages core NTP configuration</a:t>
            </a:r>
          </a:p>
          <a:p>
            <a:pPr marL="592694" indent="-410957" defTabSz="435411">
              <a:spcBef>
                <a:spcPts val="2300"/>
              </a:spcBef>
              <a:defRPr sz="3073"/>
            </a:pPr>
            <a:r>
              <a:rPr b="1"/>
              <a:t>ios_ping</a:t>
            </a:r>
            <a:r>
              <a:t> – Tests reachability using ping from Cisco IOS network devices</a:t>
            </a:r>
          </a:p>
          <a:p>
            <a:pPr marL="592694" indent="-410957" defTabSz="435411">
              <a:spcBef>
                <a:spcPts val="2300"/>
              </a:spcBef>
              <a:defRPr sz="3073"/>
            </a:pPr>
            <a:r>
              <a:rPr b="1"/>
              <a:t>ios_static_route</a:t>
            </a:r>
            <a:r>
              <a:t> – Manage static IP routes on Cisco IOS network devices</a:t>
            </a:r>
          </a:p>
          <a:p>
            <a:pPr marL="592694" indent="-410957" defTabSz="435411">
              <a:spcBef>
                <a:spcPts val="2300"/>
              </a:spcBef>
              <a:defRPr sz="3073"/>
            </a:pPr>
            <a:r>
              <a:rPr b="1"/>
              <a:t>ios_system</a:t>
            </a:r>
            <a:r>
              <a:t> – Manage the system attributes on Cisco IOS devices</a:t>
            </a:r>
          </a:p>
          <a:p>
            <a:pPr marL="592694" indent="-410957" defTabSz="435411">
              <a:spcBef>
                <a:spcPts val="2300"/>
              </a:spcBef>
              <a:defRPr sz="3073"/>
            </a:pPr>
            <a:r>
              <a:rPr b="1"/>
              <a:t>ios_user</a:t>
            </a:r>
            <a:r>
              <a:t> – Manage the aggregate of local users on Cisco IOS device</a:t>
            </a:r>
          </a:p>
          <a:p>
            <a:pPr marL="592694" indent="-410957" defTabSz="435411">
              <a:spcBef>
                <a:spcPts val="2300"/>
              </a:spcBef>
              <a:defRPr sz="3073"/>
            </a:pPr>
            <a:r>
              <a:rPr b="1"/>
              <a:t>ios_vlan</a:t>
            </a:r>
            <a:r>
              <a:t> – Manage VLANs on IOS network devices (D)</a:t>
            </a:r>
          </a:p>
          <a:p>
            <a:pPr marL="592694" indent="-410957" defTabSz="435411">
              <a:spcBef>
                <a:spcPts val="2300"/>
              </a:spcBef>
              <a:defRPr sz="3073"/>
            </a:pPr>
            <a:r>
              <a:rPr b="1"/>
              <a:t>ios_vlans</a:t>
            </a:r>
            <a:r>
              <a:t> – Manage VLANs on Cisco IOS devices</a:t>
            </a:r>
          </a:p>
          <a:p>
            <a:pPr marL="592694" indent="-410957" defTabSz="435411">
              <a:spcBef>
                <a:spcPts val="2300"/>
              </a:spcBef>
              <a:defRPr sz="3073"/>
            </a:pPr>
            <a:r>
              <a:rPr b="1"/>
              <a:t>ios_vrf</a:t>
            </a:r>
            <a:r>
              <a:t> – Manage the collection of VRF definitions on Cisco IOS devices</a:t>
            </a:r>
          </a:p>
        </p:txBody>
      </p:sp>
      <p:sp>
        <p:nvSpPr>
          <p:cNvPr id="571" name="27"/>
          <p:cNvSpPr txBox="1"/>
          <p:nvPr/>
        </p:nvSpPr>
        <p:spPr>
          <a:xfrm rot="18900000">
            <a:off x="10794047" y="6332990"/>
            <a:ext cx="2795906" cy="153987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sz="9000"/>
            </a:lvl1pPr>
          </a:lstStyle>
          <a:p>
            <a:pPr/>
            <a:r>
              <a:t>27    </a:t>
            </a:r>
          </a:p>
        </p:txBody>
      </p:sp>
      <p:sp>
        <p:nvSpPr>
          <p:cNvPr id="572" name="Source:  https://docs.ansible.com/ansible/latest/modules/list_of_network_modules.html"/>
          <p:cNvSpPr txBox="1"/>
          <p:nvPr/>
        </p:nvSpPr>
        <p:spPr>
          <a:xfrm>
            <a:off x="5875698" y="12902511"/>
            <a:ext cx="15084731" cy="549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spcBef>
                <a:spcPts val="4500"/>
              </a:spcBef>
              <a:defRPr sz="2800"/>
            </a:pPr>
            <a:r>
              <a:t>Source:  </a:t>
            </a:r>
            <a:r>
              <a:rPr u="sng">
                <a:hlinkClick r:id="rId3" invalidUrl="" action="" tgtFrame="" tooltip="" history="1" highlightClick="0" endSnd="0"/>
              </a:rPr>
              <a:t>https://docs.ansible.com/ansible/latest/modules/list_of_network_modules.html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571"/>
                                        </p:tgtEl>
                                        <p:attrNameLst>
                                          <p:attrName>style.visibility</p:attrName>
                                        </p:attrNameLst>
                                      </p:cBhvr>
                                      <p:to>
                                        <p:strVal val="visible"/>
                                      </p:to>
                                    </p:set>
                                    <p:anim calcmode="lin" valueType="num">
                                      <p:cBhvr>
                                        <p:cTn id="7" dur="1500" fill="hold"/>
                                        <p:tgtEl>
                                          <p:spTgt spid="571"/>
                                        </p:tgtEl>
                                        <p:attrNameLst>
                                          <p:attrName>ppt_x</p:attrName>
                                        </p:attrNameLst>
                                      </p:cBhvr>
                                      <p:tavLst>
                                        <p:tav tm="0">
                                          <p:val>
                                            <p:strVal val="#ppt_x"/>
                                          </p:val>
                                        </p:tav>
                                        <p:tav tm="100000">
                                          <p:val>
                                            <p:strVal val="#ppt_x"/>
                                          </p:val>
                                        </p:tav>
                                      </p:tavLst>
                                    </p:anim>
                                    <p:anim calcmode="lin" valueType="num">
                                      <p:cBhvr>
                                        <p:cTn id="8" dur="1500" fill="hold"/>
                                        <p:tgtEl>
                                          <p:spTgt spid="5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1" grpId="1"/>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I am NOT idempotent!…"/>
          <p:cNvSpPr txBox="1"/>
          <p:nvPr>
            <p:ph type="title"/>
          </p:nvPr>
        </p:nvSpPr>
        <p:spPr>
          <a:prstGeom prst="rect">
            <a:avLst/>
          </a:prstGeom>
        </p:spPr>
        <p:txBody>
          <a:bodyPr/>
          <a:lstStyle/>
          <a:p>
            <a:pPr/>
            <a:r>
              <a:t>I am NOT idempotent!</a:t>
            </a:r>
          </a:p>
          <a:p>
            <a:pPr/>
            <a:r>
              <a:t>Wait… what?</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8" name="Idempotent"/>
          <p:cNvSpPr txBox="1"/>
          <p:nvPr>
            <p:ph type="title"/>
          </p:nvPr>
        </p:nvSpPr>
        <p:spPr>
          <a:prstGeom prst="rect">
            <a:avLst/>
          </a:prstGeom>
        </p:spPr>
        <p:txBody>
          <a:bodyPr/>
          <a:lstStyle/>
          <a:p>
            <a:pPr/>
            <a:r>
              <a:t>Idempotent</a:t>
            </a:r>
          </a:p>
        </p:txBody>
      </p:sp>
      <p:pic>
        <p:nvPicPr>
          <p:cNvPr id="579" name="Image" descr="Image"/>
          <p:cNvPicPr>
            <a:picLocks noChangeAspect="1"/>
          </p:cNvPicPr>
          <p:nvPr/>
        </p:nvPicPr>
        <p:blipFill>
          <a:blip r:embed="rId3">
            <a:extLst/>
          </a:blip>
          <a:stretch>
            <a:fillRect/>
          </a:stretch>
        </p:blipFill>
        <p:spPr>
          <a:xfrm>
            <a:off x="7482957" y="2772063"/>
            <a:ext cx="9418086" cy="10172124"/>
          </a:xfrm>
          <a:prstGeom prst="rect">
            <a:avLst/>
          </a:prstGeom>
          <a:ln w="12700">
            <a:miter lim="400000"/>
          </a:ln>
        </p:spPr>
      </p:pic>
      <p:sp>
        <p:nvSpPr>
          <p:cNvPr id="580" name="Source:  “The Google”"/>
          <p:cNvSpPr txBox="1"/>
          <p:nvPr/>
        </p:nvSpPr>
        <p:spPr>
          <a:xfrm>
            <a:off x="10039337" y="12918247"/>
            <a:ext cx="4305326" cy="6127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200"/>
            </a:lvl1pPr>
          </a:lstStyle>
          <a:p>
            <a:pPr/>
            <a:r>
              <a:t>Source:  “The Google”</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4" name="RedHat-IsoLogo.jpg" descr="RedHat-IsoLogo.jpg"/>
          <p:cNvPicPr>
            <a:picLocks noChangeAspect="1"/>
          </p:cNvPicPr>
          <p:nvPr/>
        </p:nvPicPr>
        <p:blipFill>
          <a:blip r:embed="rId2">
            <a:extLst/>
          </a:blip>
          <a:stretch>
            <a:fillRect/>
          </a:stretch>
        </p:blipFill>
        <p:spPr>
          <a:xfrm>
            <a:off x="4065984" y="741164"/>
            <a:ext cx="5779600" cy="5019126"/>
          </a:xfrm>
          <a:prstGeom prst="rect">
            <a:avLst/>
          </a:prstGeom>
          <a:ln w="12700">
            <a:miter lim="400000"/>
          </a:ln>
        </p:spPr>
      </p:pic>
      <p:pic>
        <p:nvPicPr>
          <p:cNvPr id="585" name="Ansible_Logo.png" descr="Ansible_Logo.png"/>
          <p:cNvPicPr>
            <a:picLocks noChangeAspect="1"/>
          </p:cNvPicPr>
          <p:nvPr/>
        </p:nvPicPr>
        <p:blipFill>
          <a:blip r:embed="rId3">
            <a:extLst/>
          </a:blip>
          <a:stretch>
            <a:fillRect/>
          </a:stretch>
        </p:blipFill>
        <p:spPr>
          <a:xfrm>
            <a:off x="10406062" y="5072062"/>
            <a:ext cx="3571876" cy="357187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585"/>
                                        </p:tgtEl>
                                        <p:attrNameLst>
                                          <p:attrName>style.visibility</p:attrName>
                                        </p:attrNameLst>
                                      </p:cBhvr>
                                      <p:to>
                                        <p:strVal val="visible"/>
                                      </p:to>
                                    </p:set>
                                    <p:animEffect filter="fade" transition="in">
                                      <p:cBhvr>
                                        <p:cTn id="7" dur="250"/>
                                        <p:tgtEl>
                                          <p:spTgt spid="58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584"/>
                                        </p:tgtEl>
                                        <p:attrNameLst>
                                          <p:attrName>style.visibility</p:attrName>
                                        </p:attrNameLst>
                                      </p:cBhvr>
                                      <p:to>
                                        <p:strVal val="visible"/>
                                      </p:to>
                                    </p:set>
                                    <p:animEffect filter="fade" transition="in">
                                      <p:cBhvr>
                                        <p:cTn id="12" dur="25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5" grpId="1"/>
      <p:bldP build="whole" bldLvl="1" animBg="1" rev="0" advAuto="0" spid="584" grpId="2"/>
    </p:bld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7" name="Ansible-Tower-Platform-diagram-transparent.png" descr="Ansible-Tower-Platform-diagram-transparent.png"/>
          <p:cNvPicPr>
            <a:picLocks noChangeAspect="1"/>
          </p:cNvPicPr>
          <p:nvPr/>
        </p:nvPicPr>
        <p:blipFill>
          <a:blip r:embed="rId2">
            <a:extLst/>
          </a:blip>
          <a:stretch>
            <a:fillRect/>
          </a:stretch>
        </p:blipFill>
        <p:spPr>
          <a:xfrm>
            <a:off x="5459787" y="1351050"/>
            <a:ext cx="13464425" cy="11013901"/>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9" name="RH-Ansible-DevOps-Diagram.png" descr="RH-Ansible-DevOps-Diagram.png"/>
          <p:cNvPicPr>
            <a:picLocks noChangeAspect="1"/>
          </p:cNvPicPr>
          <p:nvPr/>
        </p:nvPicPr>
        <p:blipFill>
          <a:blip r:embed="rId2">
            <a:extLst/>
          </a:blip>
          <a:stretch>
            <a:fillRect/>
          </a:stretch>
        </p:blipFill>
        <p:spPr>
          <a:xfrm>
            <a:off x="5280421" y="1098351"/>
            <a:ext cx="13823158" cy="11501439"/>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1" name="Red Hat Ansible"/>
          <p:cNvSpPr txBox="1"/>
          <p:nvPr>
            <p:ph type="title"/>
          </p:nvPr>
        </p:nvSpPr>
        <p:spPr>
          <a:prstGeom prst="rect">
            <a:avLst/>
          </a:prstGeom>
        </p:spPr>
        <p:txBody>
          <a:bodyPr/>
          <a:lstStyle/>
          <a:p>
            <a:pPr/>
            <a:r>
              <a:t>Red Hat Ansible</a:t>
            </a:r>
          </a:p>
        </p:txBody>
      </p:sp>
      <p:graphicFrame>
        <p:nvGraphicFramePr>
          <p:cNvPr id="592" name="Table 1"/>
          <p:cNvGraphicFramePr/>
          <p:nvPr/>
        </p:nvGraphicFramePr>
        <p:xfrm>
          <a:off x="4242624" y="3866554"/>
          <a:ext cx="15077220" cy="8018861"/>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7525909"/>
                <a:gridCol w="7525909"/>
              </a:tblGrid>
              <a:tr h="2664486">
                <a:tc>
                  <a:txBody>
                    <a:bodyPr/>
                    <a:lstStyle/>
                    <a:p>
                      <a:pPr defTabSz="914400">
                        <a:tabLst>
                          <a:tab pos="1282700" algn="l"/>
                        </a:tabLst>
                        <a:defRPr sz="1800">
                          <a:solidFill>
                            <a:srgbClr val="000000"/>
                          </a:solidFill>
                        </a:defRPr>
                      </a:pPr>
                      <a:r>
                        <a:rPr sz="5000">
                          <a:solidFill>
                            <a:srgbClr val="FFFFFF"/>
                          </a:solidFill>
                        </a:rPr>
                        <a:t>Ansible (source)</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Red Hat Ansible Engine</a:t>
                      </a:r>
                    </a:p>
                  </a:txBody>
                  <a:tcPr marL="50800" marR="50800" marT="50800" marB="50800" anchor="ctr" anchorCtr="0" horzOverflow="overflow"/>
                </a:tc>
              </a:tr>
              <a:tr h="2664486">
                <a:tc>
                  <a:txBody>
                    <a:bodyPr/>
                    <a:lstStyle/>
                    <a:p>
                      <a:pPr defTabSz="914400">
                        <a:tabLst>
                          <a:tab pos="1282700" algn="l"/>
                        </a:tabLst>
                        <a:defRPr sz="1800">
                          <a:solidFill>
                            <a:srgbClr val="000000"/>
                          </a:solidFill>
                        </a:defRPr>
                      </a:pPr>
                      <a:r>
                        <a:rPr sz="5000">
                          <a:solidFill>
                            <a:srgbClr val="FFFFFF"/>
                          </a:solidFill>
                        </a:rPr>
                        <a:t>AWX</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Red Hat Ansible Tower</a:t>
                      </a:r>
                    </a:p>
                  </a:txBody>
                  <a:tcPr marL="50800" marR="50800" marT="50800" marB="50800" anchor="ctr" anchorCtr="0" horzOverflow="overflow"/>
                </a:tc>
              </a:tr>
              <a:tr h="2664486">
                <a:tc>
                  <a:txBody>
                    <a:bodyPr/>
                    <a:lstStyle/>
                    <a:p>
                      <a:pPr defTabSz="914400">
                        <a:tabLst>
                          <a:tab pos="1282700" algn="l"/>
                        </a:tabLst>
                        <a:defRPr sz="1800">
                          <a:solidFill>
                            <a:srgbClr val="000000"/>
                          </a:solidFill>
                        </a:defRPr>
                      </a:pPr>
                      <a:r>
                        <a:rPr sz="5000">
                          <a:solidFill>
                            <a:srgbClr val="FFFFFF"/>
                          </a:solidFill>
                        </a:rPr>
                        <a:t> </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 </a:t>
                      </a:r>
                    </a:p>
                  </a:txBody>
                  <a:tcPr marL="50800" marR="50800" marT="50800" marB="50800" anchor="ctr" anchorCtr="0" horzOverflow="overflow"/>
                </a:tc>
              </a:tr>
            </a:tbl>
          </a:graphicData>
        </a:graphic>
      </p:graphicFrame>
      <p:graphicFrame>
        <p:nvGraphicFramePr>
          <p:cNvPr id="593" name="Table 1-1"/>
          <p:cNvGraphicFramePr/>
          <p:nvPr/>
        </p:nvGraphicFramePr>
        <p:xfrm>
          <a:off x="4242624" y="3848462"/>
          <a:ext cx="15077220" cy="8018861"/>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7525909"/>
                <a:gridCol w="7525909"/>
              </a:tblGrid>
              <a:tr h="2664486">
                <a:tc>
                  <a:txBody>
                    <a:bodyPr/>
                    <a:lstStyle/>
                    <a:p>
                      <a:pPr defTabSz="914400">
                        <a:tabLst>
                          <a:tab pos="1282700" algn="l"/>
                        </a:tabLst>
                        <a:defRPr sz="1800">
                          <a:solidFill>
                            <a:srgbClr val="000000"/>
                          </a:solidFill>
                        </a:defRPr>
                      </a:pPr>
                      <a:r>
                        <a:rPr sz="5000">
                          <a:solidFill>
                            <a:srgbClr val="FFFFFF"/>
                          </a:solidFill>
                        </a:rPr>
                        <a:t> </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 </a:t>
                      </a:r>
                    </a:p>
                  </a:txBody>
                  <a:tcPr marL="50800" marR="50800" marT="50800" marB="50800" anchor="ctr" anchorCtr="0" horzOverflow="overflow"/>
                </a:tc>
              </a:tr>
              <a:tr h="2664486">
                <a:tc>
                  <a:txBody>
                    <a:bodyPr/>
                    <a:lstStyle/>
                    <a:p>
                      <a:pPr defTabSz="914400">
                        <a:tabLst>
                          <a:tab pos="1282700" algn="l"/>
                        </a:tabLst>
                        <a:defRPr sz="1800">
                          <a:solidFill>
                            <a:srgbClr val="000000"/>
                          </a:solidFill>
                        </a:defRPr>
                      </a:pPr>
                      <a:r>
                        <a:rPr sz="5000">
                          <a:solidFill>
                            <a:srgbClr val="FFFFFF"/>
                          </a:solidFill>
                        </a:rPr>
                        <a:t> </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 </a:t>
                      </a:r>
                    </a:p>
                  </a:txBody>
                  <a:tcPr marL="50800" marR="50800" marT="50800" marB="50800" anchor="ctr" anchorCtr="0" horzOverflow="overflow"/>
                </a:tc>
              </a:tr>
              <a:tr h="2664486">
                <a:tc>
                  <a:txBody>
                    <a:bodyPr/>
                    <a:lstStyle/>
                    <a:p>
                      <a:pPr defTabSz="914400">
                        <a:tabLst>
                          <a:tab pos="1282700" algn="l"/>
                        </a:tabLst>
                        <a:defRPr sz="1800">
                          <a:solidFill>
                            <a:srgbClr val="000000"/>
                          </a:solidFill>
                        </a:defRPr>
                      </a:pPr>
                      <a:r>
                        <a:rPr sz="5000">
                          <a:solidFill>
                            <a:srgbClr val="FFFFFF"/>
                          </a:solidFill>
                        </a:rPr>
                        <a:t>Fedora</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RHEL</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93"/>
                                        </p:tgtEl>
                                        <p:attrNameLst>
                                          <p:attrName>style.visibility</p:attrName>
                                        </p:attrNameLst>
                                      </p:cBhvr>
                                      <p:to>
                                        <p:strVal val="visible"/>
                                      </p:to>
                                    </p:set>
                                    <p:animEffect filter="fade" transition="in">
                                      <p:cBhvr>
                                        <p:cTn id="7" dur="250"/>
                                        <p:tgtEl>
                                          <p:spTgt spid="5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3" grpId="1"/>
    </p:bldLst>
  </p:timing>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5" name="Semaphore UI"/>
          <p:cNvSpPr txBox="1"/>
          <p:nvPr>
            <p:ph type="title"/>
          </p:nvPr>
        </p:nvSpPr>
        <p:spPr>
          <a:prstGeom prst="rect">
            <a:avLst/>
          </a:prstGeom>
        </p:spPr>
        <p:txBody>
          <a:bodyPr/>
          <a:lstStyle/>
          <a:p>
            <a:pPr/>
            <a:r>
              <a:t>Semaphore UI</a:t>
            </a:r>
          </a:p>
        </p:txBody>
      </p:sp>
      <p:sp>
        <p:nvSpPr>
          <p:cNvPr id="596" name="https://semaphoreui.com/"/>
          <p:cNvSpPr txBox="1"/>
          <p:nvPr>
            <p:ph type="body" idx="1"/>
          </p:nvPr>
        </p:nvSpPr>
        <p:spPr>
          <a:prstGeom prst="rect">
            <a:avLst/>
          </a:prstGeom>
        </p:spPr>
        <p:txBody>
          <a:bodyPr anchor="b"/>
          <a:lstStyle>
            <a:lvl1pPr marL="0" indent="0">
              <a:buSzTx/>
              <a:buNone/>
              <a:defRPr u="sng">
                <a:hlinkClick r:id="rId3" invalidUrl="" action="" tgtFrame="" tooltip="" history="1" highlightClick="0" endSnd="0"/>
              </a:defRPr>
            </a:lvl1pPr>
          </a:lstStyle>
          <a:p>
            <a:pPr>
              <a:defRPr u="none"/>
            </a:pPr>
            <a:r>
              <a:rPr u="sng">
                <a:hlinkClick r:id="rId3" invalidUrl="" action="" tgtFrame="" tooltip="" history="1" highlightClick="0" endSnd="0"/>
              </a:rPr>
              <a:t>https://semaphoreui.com/</a:t>
            </a:r>
          </a:p>
        </p:txBody>
      </p:sp>
      <p:pic>
        <p:nvPicPr>
          <p:cNvPr id="597" name="pasted-movie.png" descr="pasted-movie.png"/>
          <p:cNvPicPr>
            <a:picLocks noChangeAspect="1"/>
          </p:cNvPicPr>
          <p:nvPr/>
        </p:nvPicPr>
        <p:blipFill>
          <a:blip r:embed="rId4">
            <a:extLst/>
          </a:blip>
          <a:stretch>
            <a:fillRect/>
          </a:stretch>
        </p:blipFill>
        <p:spPr>
          <a:xfrm>
            <a:off x="6735353" y="2765514"/>
            <a:ext cx="10913294" cy="8184972"/>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1" name="So THAT’s why Ansible"/>
          <p:cNvSpPr txBox="1"/>
          <p:nvPr>
            <p:ph type="title"/>
          </p:nvPr>
        </p:nvSpPr>
        <p:spPr>
          <a:prstGeom prst="rect">
            <a:avLst/>
          </a:prstGeom>
        </p:spPr>
        <p:txBody>
          <a:bodyPr/>
          <a:lstStyle/>
          <a:p>
            <a:pPr/>
            <a:r>
              <a:t>So THAT’s why Ansible</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3" name="YAML"/>
          <p:cNvSpPr txBox="1"/>
          <p:nvPr>
            <p:ph type="title"/>
          </p:nvPr>
        </p:nvSpPr>
        <p:spPr>
          <a:prstGeom prst="rect">
            <a:avLst/>
          </a:prstGeom>
        </p:spPr>
        <p:txBody>
          <a:bodyPr/>
          <a:lstStyle/>
          <a:p>
            <a:pPr/>
            <a:r>
              <a:t>YAML</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Who am I?"/>
          <p:cNvSpPr txBox="1"/>
          <p:nvPr>
            <p:ph type="title"/>
          </p:nvPr>
        </p:nvSpPr>
        <p:spPr>
          <a:prstGeom prst="rect">
            <a:avLst/>
          </a:prstGeom>
        </p:spPr>
        <p:txBody>
          <a:bodyPr/>
          <a:lstStyle/>
          <a:p>
            <a:pPr/>
            <a:r>
              <a:t>Who am I?</a:t>
            </a:r>
          </a:p>
        </p:txBody>
      </p:sp>
      <p:sp>
        <p:nvSpPr>
          <p:cNvPr id="180" name="Frank Seesink…"/>
          <p:cNvSpPr txBox="1"/>
          <p:nvPr>
            <p:ph type="body" idx="1"/>
          </p:nvPr>
        </p:nvSpPr>
        <p:spPr>
          <a:prstGeom prst="rect">
            <a:avLst/>
          </a:prstGeom>
        </p:spPr>
        <p:txBody>
          <a:bodyPr/>
          <a:lstStyle/>
          <a:p>
            <a:pPr marL="0" indent="0">
              <a:spcBef>
                <a:spcPts val="500"/>
              </a:spcBef>
              <a:buSzTx/>
              <a:buNone/>
              <a:defRPr sz="5400"/>
            </a:pPr>
            <a:r>
              <a:t>Frank Seesink</a:t>
            </a:r>
          </a:p>
          <a:p>
            <a:pPr>
              <a:spcBef>
                <a:spcPts val="500"/>
              </a:spcBef>
              <a:defRPr sz="5400"/>
            </a:pPr>
            <a:r>
              <a:t>Senior Network Engineer, UNC Chapel Hill</a:t>
            </a:r>
          </a:p>
          <a:p>
            <a:pPr>
              <a:spcBef>
                <a:spcPts val="500"/>
              </a:spcBef>
              <a:defRPr sz="5400"/>
            </a:pPr>
            <a:r>
              <a:t>Part of network DevOps group</a:t>
            </a:r>
          </a:p>
          <a:p>
            <a:pPr>
              <a:spcBef>
                <a:spcPts val="500"/>
              </a:spcBef>
              <a:defRPr sz="5400"/>
            </a:pPr>
            <a:r>
              <a:t>Involved in network automation for years</a:t>
            </a:r>
          </a:p>
          <a:p>
            <a:pPr>
              <a:spcBef>
                <a:spcPts val="500"/>
              </a:spcBef>
              <a:defRPr sz="5400"/>
            </a:pPr>
            <a:r>
              <a:t>Love languages, both human &amp; computer</a:t>
            </a:r>
          </a:p>
          <a:p>
            <a:pPr>
              <a:spcBef>
                <a:spcPts val="500"/>
              </a:spcBef>
              <a:defRPr sz="5400"/>
            </a:pPr>
            <a:r>
              <a:t>Programming since I was 12 years old</a:t>
            </a:r>
          </a:p>
          <a:p>
            <a:pPr>
              <a:spcBef>
                <a:spcPts val="500"/>
              </a:spcBef>
              <a:defRPr sz="5400"/>
            </a:pPr>
            <a:r>
              <a:t>Formally B.S. in Computer Science with all coursework for an M.S. in C.S.</a:t>
            </a:r>
          </a:p>
          <a:p>
            <a:pPr>
              <a:spcBef>
                <a:spcPts val="500"/>
              </a:spcBef>
              <a:defRPr sz="5400"/>
            </a:pPr>
            <a:r>
              <a:t>JOAT - databases, OSes, networking,…</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7" name="What is YAML?"/>
          <p:cNvSpPr txBox="1"/>
          <p:nvPr>
            <p:ph type="title"/>
          </p:nvPr>
        </p:nvSpPr>
        <p:spPr>
          <a:prstGeom prst="rect">
            <a:avLst/>
          </a:prstGeom>
        </p:spPr>
        <p:txBody>
          <a:bodyPr/>
          <a:lstStyle/>
          <a:p>
            <a:pPr/>
            <a:r>
              <a:t>What is YAML?</a:t>
            </a:r>
          </a:p>
        </p:txBody>
      </p:sp>
      <p:sp>
        <p:nvSpPr>
          <p:cNvPr id="608" name="Yet Another Markup Language…"/>
          <p:cNvSpPr txBox="1"/>
          <p:nvPr>
            <p:ph type="body" idx="1"/>
          </p:nvPr>
        </p:nvSpPr>
        <p:spPr>
          <a:prstGeom prst="rect">
            <a:avLst/>
          </a:prstGeom>
        </p:spPr>
        <p:txBody>
          <a:bodyPr/>
          <a:lstStyle/>
          <a:p>
            <a:pPr/>
            <a:r>
              <a:rPr b="1" u="sng"/>
              <a:t>Y</a:t>
            </a:r>
            <a:r>
              <a:t>et </a:t>
            </a:r>
            <a:r>
              <a:rPr b="1" u="sng"/>
              <a:t>A</a:t>
            </a:r>
            <a:r>
              <a:t>nother </a:t>
            </a:r>
            <a:r>
              <a:rPr b="1" u="sng"/>
              <a:t>M</a:t>
            </a:r>
            <a:r>
              <a:t>arkup </a:t>
            </a:r>
            <a:r>
              <a:rPr b="1" u="sng"/>
              <a:t>L</a:t>
            </a:r>
            <a:r>
              <a:t>anguage</a:t>
            </a:r>
          </a:p>
          <a:p>
            <a:pPr/>
            <a:r>
              <a:rPr u="sng">
                <a:hlinkClick r:id="rId3" invalidUrl="" action="" tgtFrame="" tooltip="" history="1" highlightClick="0" endSnd="0"/>
              </a:rPr>
              <a:t>DSL</a:t>
            </a:r>
            <a:r>
              <a:t> (Domain-Specific Language)</a:t>
            </a:r>
          </a:p>
          <a:p>
            <a:pPr/>
            <a:r>
              <a:t>Text-based, human-readable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08">
                                            <p:bg/>
                                          </p:spTgt>
                                        </p:tgtEl>
                                        <p:attrNameLst>
                                          <p:attrName>style.visibility</p:attrName>
                                        </p:attrNameLst>
                                      </p:cBhvr>
                                      <p:to>
                                        <p:strVal val="visible"/>
                                      </p:to>
                                    </p:set>
                                    <p:animEffect filter="fade" transition="in">
                                      <p:cBhvr>
                                        <p:cTn id="7" dur="250"/>
                                        <p:tgtEl>
                                          <p:spTgt spid="60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608">
                                            <p:txEl>
                                              <p:pRg st="0" end="0"/>
                                            </p:txEl>
                                          </p:spTgt>
                                        </p:tgtEl>
                                        <p:attrNameLst>
                                          <p:attrName>style.visibility</p:attrName>
                                        </p:attrNameLst>
                                      </p:cBhvr>
                                      <p:to>
                                        <p:strVal val="visible"/>
                                      </p:to>
                                    </p:set>
                                    <p:animEffect filter="fade" transition="in">
                                      <p:cBhvr>
                                        <p:cTn id="10" dur="250"/>
                                        <p:tgtEl>
                                          <p:spTgt spid="6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608">
                                            <p:txEl>
                                              <p:pRg st="1" end="1"/>
                                            </p:txEl>
                                          </p:spTgt>
                                        </p:tgtEl>
                                        <p:attrNameLst>
                                          <p:attrName>style.visibility</p:attrName>
                                        </p:attrNameLst>
                                      </p:cBhvr>
                                      <p:to>
                                        <p:strVal val="visible"/>
                                      </p:to>
                                    </p:set>
                                    <p:animEffect filter="fade" transition="in">
                                      <p:cBhvr>
                                        <p:cTn id="15" dur="250"/>
                                        <p:tgtEl>
                                          <p:spTgt spid="60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608">
                                            <p:txEl>
                                              <p:pRg st="2" end="2"/>
                                            </p:txEl>
                                          </p:spTgt>
                                        </p:tgtEl>
                                        <p:attrNameLst>
                                          <p:attrName>style.visibility</p:attrName>
                                        </p:attrNameLst>
                                      </p:cBhvr>
                                      <p:to>
                                        <p:strVal val="visible"/>
                                      </p:to>
                                    </p:set>
                                    <p:animEffect filter="fade" transition="in">
                                      <p:cBhvr>
                                        <p:cTn id="20" dur="250"/>
                                        <p:tgtEl>
                                          <p:spTgt spid="60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08" grpId="1"/>
    </p:bldLst>
  </p:timing>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Playbook (raw)"/>
          <p:cNvSpPr txBox="1"/>
          <p:nvPr>
            <p:ph type="title"/>
          </p:nvPr>
        </p:nvSpPr>
        <p:spPr>
          <a:prstGeom prst="rect">
            <a:avLst/>
          </a:prstGeom>
        </p:spPr>
        <p:txBody>
          <a:bodyPr/>
          <a:lstStyle/>
          <a:p>
            <a:pPr/>
            <a:r>
              <a:t>Playbook (raw)</a:t>
            </a:r>
          </a:p>
        </p:txBody>
      </p:sp>
      <p:sp>
        <p:nvSpPr>
          <p:cNvPr id="613" name="---…"/>
          <p:cNvSpPr txBox="1"/>
          <p:nvPr>
            <p:ph type="body" idx="1"/>
          </p:nvPr>
        </p:nvSpPr>
        <p:spPr>
          <a:prstGeom prst="rect">
            <a:avLst/>
          </a:prstGeom>
        </p:spPr>
        <p:txBody>
          <a:bodyPr/>
          <a:lstStyle/>
          <a:p>
            <a:pPr marL="0" indent="0">
              <a:spcBef>
                <a:spcPts val="0"/>
              </a:spcBef>
              <a:buSzTx/>
              <a:buNone/>
              <a:defRPr sz="3200">
                <a:latin typeface="Menlo Regular"/>
                <a:ea typeface="Menlo Regular"/>
                <a:cs typeface="Menlo Regular"/>
                <a:sym typeface="Menlo Regular"/>
              </a:defRPr>
            </a:pPr>
            <a:r>
              <a:t>---</a:t>
            </a: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name</a:t>
            </a:r>
            <a:r>
              <a:t>: </a:t>
            </a:r>
            <a:r>
              <a:rPr>
                <a:solidFill>
                  <a:schemeClr val="accent3"/>
                </a:solidFill>
              </a:rPr>
              <a:t>Show version of IOS running on routers</a:t>
            </a: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hosts</a:t>
            </a:r>
            <a:r>
              <a:t>: </a:t>
            </a:r>
            <a:r>
              <a:rPr>
                <a:solidFill>
                  <a:schemeClr val="accent3"/>
                </a:solidFill>
              </a:rPr>
              <a:t>routers</a:t>
            </a: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gather_facts</a:t>
            </a:r>
            <a:r>
              <a:t>: </a:t>
            </a:r>
            <a:r>
              <a:rPr>
                <a:solidFill>
                  <a:schemeClr val="accent4">
                    <a:hueOff val="-1081314"/>
                    <a:satOff val="4338"/>
                    <a:lumOff val="-8931"/>
                  </a:schemeClr>
                </a:solidFill>
              </a:rPr>
              <a:t>false</a:t>
            </a:r>
          </a:p>
          <a:p>
            <a:pPr marL="0" indent="0">
              <a:spcBef>
                <a:spcPts val="0"/>
              </a:spcBef>
              <a:buSzTx/>
              <a:buNone/>
              <a:defRPr sz="3200">
                <a:latin typeface="Menlo Regular"/>
                <a:ea typeface="Menlo Regular"/>
                <a:cs typeface="Menlo Regular"/>
                <a:sym typeface="Menlo Regular"/>
              </a:defRPr>
            </a:pP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tasks</a:t>
            </a:r>
            <a:r>
              <a:t>:</a:t>
            </a:r>
          </a:p>
          <a:p>
            <a:pPr marL="0" indent="0">
              <a:spcBef>
                <a:spcPts val="0"/>
              </a:spcBef>
              <a:buSzTx/>
              <a:buNone/>
              <a:defRPr sz="3200">
                <a:latin typeface="Menlo Regular"/>
                <a:ea typeface="Menlo Regular"/>
                <a:cs typeface="Menlo Regular"/>
                <a:sym typeface="Menlo Regular"/>
              </a:defRPr>
            </a:pPr>
            <a:r>
              <a:t>    - </a:t>
            </a:r>
            <a:r>
              <a:rPr>
                <a:solidFill>
                  <a:schemeClr val="accent5">
                    <a:hueOff val="-82419"/>
                    <a:satOff val="-9513"/>
                    <a:lumOff val="-16343"/>
                  </a:schemeClr>
                </a:solidFill>
              </a:rPr>
              <a:t>name</a:t>
            </a:r>
            <a:r>
              <a:t>: </a:t>
            </a:r>
            <a:r>
              <a:rPr>
                <a:solidFill>
                  <a:schemeClr val="accent3"/>
                </a:solidFill>
              </a:rPr>
              <a:t>Use raw mode to show version</a:t>
            </a:r>
          </a:p>
          <a:p>
            <a:pPr marL="0" indent="0">
              <a:spcBef>
                <a:spcPts val="0"/>
              </a:spcBef>
              <a:buSzTx/>
              <a:buNone/>
              <a:defRPr sz="3200">
                <a:latin typeface="Menlo Regular"/>
                <a:ea typeface="Menlo Regular"/>
                <a:cs typeface="Menlo Regular"/>
                <a:sym typeface="Menlo Regular"/>
              </a:defRPr>
            </a:pPr>
            <a:r>
              <a:t>      </a:t>
            </a:r>
            <a:r>
              <a:rPr b="1">
                <a:solidFill>
                  <a:schemeClr val="accent5">
                    <a:hueOff val="-82419"/>
                    <a:satOff val="-9513"/>
                    <a:lumOff val="-16343"/>
                  </a:schemeClr>
                </a:solidFill>
              </a:rPr>
              <a:t>raw</a:t>
            </a:r>
            <a:r>
              <a:t>: </a:t>
            </a:r>
            <a:r>
              <a:rPr>
                <a:solidFill>
                  <a:schemeClr val="accent3"/>
                </a:solidFill>
              </a:rPr>
              <a:t>"show version"</a:t>
            </a:r>
          </a:p>
          <a:p>
            <a:pPr marL="0" indent="0">
              <a:spcBef>
                <a:spcPts val="0"/>
              </a:spcBef>
              <a:buSzTx/>
              <a:buNone/>
              <a:defRPr sz="3200">
                <a:latin typeface="Menlo Regular"/>
                <a:ea typeface="Menlo Regular"/>
                <a:cs typeface="Menlo Regular"/>
                <a:sym typeface="Menlo Regular"/>
              </a:defRPr>
            </a:pP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register</a:t>
            </a:r>
            <a:r>
              <a:t>: </a:t>
            </a:r>
            <a:r>
              <a:rPr>
                <a:solidFill>
                  <a:schemeClr val="accent3"/>
                </a:solidFill>
              </a:rPr>
              <a:t>print_output</a:t>
            </a:r>
            <a:endParaRPr>
              <a:solidFill>
                <a:schemeClr val="accent3"/>
              </a:solidFill>
            </a:endParaRPr>
          </a:p>
          <a:p>
            <a:pPr marL="0" indent="0">
              <a:spcBef>
                <a:spcPts val="0"/>
              </a:spcBef>
              <a:buSzTx/>
              <a:buNone/>
              <a:defRPr sz="3200">
                <a:latin typeface="Menlo Regular"/>
                <a:ea typeface="Menlo Regular"/>
                <a:cs typeface="Menlo Regular"/>
                <a:sym typeface="Menlo Regular"/>
              </a:defRPr>
            </a:pPr>
          </a:p>
          <a:p>
            <a:pPr marL="0" indent="0">
              <a:spcBef>
                <a:spcPts val="0"/>
              </a:spcBef>
              <a:buSzTx/>
              <a:buNone/>
              <a:defRPr sz="3200">
                <a:latin typeface="Menlo Regular"/>
                <a:ea typeface="Menlo Regular"/>
                <a:cs typeface="Menlo Regular"/>
                <a:sym typeface="Menlo Regular"/>
              </a:defRPr>
            </a:pPr>
            <a:r>
              <a:t>    - </a:t>
            </a:r>
            <a:r>
              <a:rPr b="1">
                <a:solidFill>
                  <a:schemeClr val="accent5">
                    <a:hueOff val="-82419"/>
                    <a:satOff val="-9513"/>
                    <a:lumOff val="-16343"/>
                  </a:schemeClr>
                </a:solidFill>
              </a:rPr>
              <a:t>debug</a:t>
            </a:r>
            <a:r>
              <a:t>: </a:t>
            </a:r>
            <a:r>
              <a:rPr>
                <a:solidFill>
                  <a:schemeClr val="accent3"/>
                </a:solidFill>
              </a:rPr>
              <a:t>var=print_output.stdout_lines</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7" name="Playbook (ios_command)"/>
          <p:cNvSpPr txBox="1"/>
          <p:nvPr>
            <p:ph type="title"/>
          </p:nvPr>
        </p:nvSpPr>
        <p:spPr>
          <a:prstGeom prst="rect">
            <a:avLst/>
          </a:prstGeom>
        </p:spPr>
        <p:txBody>
          <a:bodyPr>
            <a:normAutofit fontScale="100000" lnSpcReduction="0"/>
          </a:bodyPr>
          <a:lstStyle/>
          <a:p>
            <a:pPr/>
            <a:r>
              <a:t>Playbook (ios_command)</a:t>
            </a:r>
          </a:p>
        </p:txBody>
      </p:sp>
      <p:sp>
        <p:nvSpPr>
          <p:cNvPr id="618" name="---…"/>
          <p:cNvSpPr txBox="1"/>
          <p:nvPr>
            <p:ph type="body" idx="1"/>
          </p:nvPr>
        </p:nvSpPr>
        <p:spPr>
          <a:prstGeom prst="rect">
            <a:avLst/>
          </a:prstGeom>
        </p:spPr>
        <p:txBody>
          <a:bodyPr/>
          <a:lstStyle/>
          <a:p>
            <a:pPr marL="0" indent="0">
              <a:spcBef>
                <a:spcPts val="0"/>
              </a:spcBef>
              <a:buSzTx/>
              <a:buNone/>
              <a:defRPr sz="3200">
                <a:latin typeface="Menlo Regular"/>
                <a:ea typeface="Menlo Regular"/>
                <a:cs typeface="Menlo Regular"/>
                <a:sym typeface="Menlo Regular"/>
              </a:defRPr>
            </a:pPr>
            <a:r>
              <a:t>---</a:t>
            </a: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name</a:t>
            </a:r>
            <a:r>
              <a:t>: </a:t>
            </a:r>
            <a:r>
              <a:rPr>
                <a:solidFill>
                  <a:schemeClr val="accent3"/>
                </a:solidFill>
              </a:rPr>
              <a:t>Backup running-config on routers</a:t>
            </a:r>
            <a:endParaRPr>
              <a:solidFill>
                <a:schemeClr val="accent3"/>
              </a:solidFill>
            </a:endParaRP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hosts</a:t>
            </a:r>
            <a:r>
              <a:t>: </a:t>
            </a:r>
            <a:r>
              <a:rPr>
                <a:solidFill>
                  <a:schemeClr val="accent3"/>
                </a:solidFill>
              </a:rPr>
              <a:t>routers</a:t>
            </a: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gather_facts</a:t>
            </a:r>
            <a:r>
              <a:t>: </a:t>
            </a:r>
            <a:r>
              <a:rPr>
                <a:solidFill>
                  <a:schemeClr val="accent4">
                    <a:hueOff val="-1081314"/>
                    <a:satOff val="4338"/>
                    <a:lumOff val="-8931"/>
                  </a:schemeClr>
                </a:solidFill>
              </a:rPr>
              <a:t>false</a:t>
            </a: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connection</a:t>
            </a:r>
            <a:r>
              <a:t>: </a:t>
            </a:r>
            <a:r>
              <a:rPr>
                <a:solidFill>
                  <a:schemeClr val="accent3"/>
                </a:solidFill>
              </a:rPr>
              <a:t>local</a:t>
            </a:r>
          </a:p>
          <a:p>
            <a:pPr marL="0" indent="0">
              <a:spcBef>
                <a:spcPts val="0"/>
              </a:spcBef>
              <a:buSzTx/>
              <a:buNone/>
              <a:defRPr sz="3200">
                <a:latin typeface="Menlo Regular"/>
                <a:ea typeface="Menlo Regular"/>
                <a:cs typeface="Menlo Regular"/>
                <a:sym typeface="Menlo Regular"/>
              </a:defRPr>
            </a:pP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tasks</a:t>
            </a:r>
            <a:r>
              <a:t>:</a:t>
            </a:r>
          </a:p>
          <a:p>
            <a:pPr marL="0" indent="0">
              <a:spcBef>
                <a:spcPts val="0"/>
              </a:spcBef>
              <a:buSzTx/>
              <a:buNone/>
              <a:defRPr sz="3200">
                <a:latin typeface="Menlo Regular"/>
                <a:ea typeface="Menlo Regular"/>
                <a:cs typeface="Menlo Regular"/>
                <a:sym typeface="Menlo Regular"/>
              </a:defRPr>
            </a:pPr>
            <a:r>
              <a:t>    - </a:t>
            </a:r>
            <a:r>
              <a:rPr>
                <a:solidFill>
                  <a:schemeClr val="accent5">
                    <a:hueOff val="-82419"/>
                    <a:satOff val="-9513"/>
                    <a:lumOff val="-16343"/>
                  </a:schemeClr>
                </a:solidFill>
              </a:rPr>
              <a:t>name</a:t>
            </a:r>
            <a:r>
              <a:t>: </a:t>
            </a:r>
            <a:r>
              <a:rPr>
                <a:solidFill>
                  <a:schemeClr val="accent3"/>
                </a:solidFill>
              </a:rPr>
              <a:t>Backup the current config</a:t>
            </a:r>
          </a:p>
          <a:p>
            <a:pPr marL="0" indent="0">
              <a:spcBef>
                <a:spcPts val="0"/>
              </a:spcBef>
              <a:buSzTx/>
              <a:buNone/>
              <a:defRPr sz="3200">
                <a:latin typeface="Menlo Regular"/>
                <a:ea typeface="Menlo Regular"/>
                <a:cs typeface="Menlo Regular"/>
                <a:sym typeface="Menlo Regular"/>
              </a:defRPr>
            </a:pPr>
            <a:r>
              <a:t>      </a:t>
            </a:r>
            <a:r>
              <a:rPr b="1">
                <a:solidFill>
                  <a:schemeClr val="accent5">
                    <a:hueOff val="-82419"/>
                    <a:satOff val="-9513"/>
                    <a:lumOff val="-16343"/>
                  </a:schemeClr>
                </a:solidFill>
              </a:rPr>
              <a:t>ios_command</a:t>
            </a:r>
            <a:r>
              <a:t>:</a:t>
            </a: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authorize</a:t>
            </a:r>
            <a:r>
              <a:t>: </a:t>
            </a:r>
            <a:r>
              <a:rPr>
                <a:solidFill>
                  <a:schemeClr val="accent3"/>
                </a:solidFill>
              </a:rPr>
              <a:t>yes</a:t>
            </a: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commands</a:t>
            </a:r>
            <a:r>
              <a:t>: </a:t>
            </a:r>
            <a:r>
              <a:rPr>
                <a:solidFill>
                  <a:schemeClr val="accent3"/>
                </a:solidFill>
              </a:rPr>
              <a:t>show run</a:t>
            </a:r>
          </a:p>
          <a:p>
            <a:pPr marL="0" indent="0">
              <a:spcBef>
                <a:spcPts val="0"/>
              </a:spcBef>
              <a:buSzTx/>
              <a:buNone/>
              <a:defRPr sz="3200">
                <a:latin typeface="Menlo Regular"/>
                <a:ea typeface="Menlo Regular"/>
                <a:cs typeface="Menlo Regular"/>
                <a:sym typeface="Menlo Regular"/>
              </a:defRPr>
            </a:pPr>
          </a:p>
          <a:p>
            <a:pPr marL="0" indent="0">
              <a:spcBef>
                <a:spcPts val="0"/>
              </a:spcBef>
              <a:buSzTx/>
              <a:buNone/>
              <a:defRPr sz="3200">
                <a:latin typeface="Menlo Regular"/>
                <a:ea typeface="Menlo Regular"/>
                <a:cs typeface="Menlo Regular"/>
                <a:sym typeface="Menlo Regular"/>
              </a:defRPr>
            </a:pPr>
            <a:r>
              <a:t>      </a:t>
            </a:r>
            <a:r>
              <a:rPr>
                <a:solidFill>
                  <a:schemeClr val="accent5">
                    <a:hueOff val="-82419"/>
                    <a:satOff val="-9513"/>
                    <a:lumOff val="-16343"/>
                  </a:schemeClr>
                </a:solidFill>
              </a:rPr>
              <a:t>register</a:t>
            </a:r>
            <a:r>
              <a:t>: </a:t>
            </a:r>
            <a:r>
              <a:rPr>
                <a:solidFill>
                  <a:schemeClr val="accent3"/>
                </a:solidFill>
              </a:rPr>
              <a:t>print_output</a:t>
            </a:r>
          </a:p>
          <a:p>
            <a:pPr marL="0" indent="0">
              <a:spcBef>
                <a:spcPts val="0"/>
              </a:spcBef>
              <a:buSzTx/>
              <a:buNone/>
              <a:defRPr sz="3200">
                <a:latin typeface="Menlo Regular"/>
                <a:ea typeface="Menlo Regular"/>
                <a:cs typeface="Menlo Regular"/>
                <a:sym typeface="Menlo Regular"/>
              </a:defRPr>
            </a:pPr>
          </a:p>
          <a:p>
            <a:pPr marL="0" indent="0">
              <a:spcBef>
                <a:spcPts val="0"/>
              </a:spcBef>
              <a:buSzTx/>
              <a:buNone/>
              <a:defRPr sz="3200">
                <a:latin typeface="Menlo Regular"/>
                <a:ea typeface="Menlo Regular"/>
                <a:cs typeface="Menlo Regular"/>
                <a:sym typeface="Menlo Regular"/>
              </a:defRPr>
            </a:pPr>
            <a:r>
              <a:t>    - </a:t>
            </a:r>
            <a:r>
              <a:rPr>
                <a:solidFill>
                  <a:schemeClr val="accent5">
                    <a:hueOff val="-82419"/>
                    <a:satOff val="-9513"/>
                    <a:lumOff val="-16343"/>
                  </a:schemeClr>
                </a:solidFill>
              </a:rPr>
              <a:t>name</a:t>
            </a:r>
            <a:r>
              <a:t>: </a:t>
            </a:r>
            <a:r>
              <a:rPr>
                <a:solidFill>
                  <a:schemeClr val="accent3"/>
                </a:solidFill>
              </a:rPr>
              <a:t>save output to a file</a:t>
            </a:r>
          </a:p>
          <a:p>
            <a:pPr marL="0" indent="0">
              <a:spcBef>
                <a:spcPts val="0"/>
              </a:spcBef>
              <a:buSzTx/>
              <a:buNone/>
              <a:defRPr sz="3200">
                <a:latin typeface="Menlo Regular"/>
                <a:ea typeface="Menlo Regular"/>
                <a:cs typeface="Menlo Regular"/>
                <a:sym typeface="Menlo Regular"/>
              </a:defRPr>
            </a:pPr>
            <a:r>
              <a:t>      </a:t>
            </a:r>
            <a:r>
              <a:rPr b="1">
                <a:solidFill>
                  <a:schemeClr val="accent5">
                    <a:hueOff val="-82419"/>
                    <a:satOff val="-9513"/>
                    <a:lumOff val="-16343"/>
                  </a:schemeClr>
                </a:solidFill>
              </a:rPr>
              <a:t>copy</a:t>
            </a:r>
            <a:r>
              <a:t>: </a:t>
            </a:r>
            <a:r>
              <a:rPr>
                <a:solidFill>
                  <a:schemeClr val="accent3"/>
                </a:solidFill>
              </a:rPr>
              <a:t>content="{{ print_output.stdout[0] }}" dest="./output/{{ inventory_hostname }}.txt"</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Limitations of YAML"/>
          <p:cNvSpPr txBox="1"/>
          <p:nvPr>
            <p:ph type="title"/>
          </p:nvPr>
        </p:nvSpPr>
        <p:spPr>
          <a:prstGeom prst="rect">
            <a:avLst/>
          </a:prstGeom>
        </p:spPr>
        <p:txBody>
          <a:bodyPr/>
          <a:lstStyle/>
          <a:p>
            <a:pPr/>
            <a:r>
              <a:t>Limitations of YAML</a:t>
            </a:r>
          </a:p>
        </p:txBody>
      </p:sp>
      <p:sp>
        <p:nvSpPr>
          <p:cNvPr id="621" name="Very finicky about indentation, spacing, quotes…"/>
          <p:cNvSpPr txBox="1"/>
          <p:nvPr>
            <p:ph type="body" idx="1"/>
          </p:nvPr>
        </p:nvSpPr>
        <p:spPr>
          <a:prstGeom prst="rect">
            <a:avLst/>
          </a:prstGeom>
        </p:spPr>
        <p:txBody>
          <a:bodyPr/>
          <a:lstStyle/>
          <a:p>
            <a:pPr/>
            <a:r>
              <a:t>Very finicky about indentation, spacing, quotes</a:t>
            </a:r>
          </a:p>
          <a:p>
            <a:pPr/>
            <a:r>
              <a:t>Once you try applying conditional logic, things get ugly fast</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5" name="Python"/>
          <p:cNvSpPr txBox="1"/>
          <p:nvPr>
            <p:ph type="title"/>
          </p:nvPr>
        </p:nvSpPr>
        <p:spPr>
          <a:prstGeom prst="rect">
            <a:avLst/>
          </a:prstGeom>
        </p:spPr>
        <p:txBody>
          <a:bodyPr/>
          <a:lstStyle/>
          <a:p>
            <a:pPr/>
            <a:r>
              <a:t>Python</a:t>
            </a:r>
          </a:p>
        </p:txBody>
      </p:sp>
      <p:pic>
        <p:nvPicPr>
          <p:cNvPr id="626" name="Python-logo-notext.svg" descr="Python-logo-notext.svg"/>
          <p:cNvPicPr>
            <a:picLocks noChangeAspect="1"/>
          </p:cNvPicPr>
          <p:nvPr/>
        </p:nvPicPr>
        <p:blipFill>
          <a:blip r:embed="rId3">
            <a:extLst/>
          </a:blip>
          <a:stretch>
            <a:fillRect/>
          </a:stretch>
        </p:blipFill>
        <p:spPr>
          <a:xfrm>
            <a:off x="4658429" y="3244245"/>
            <a:ext cx="4109947" cy="4508594"/>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0" name="Python"/>
          <p:cNvSpPr txBox="1"/>
          <p:nvPr>
            <p:ph type="title"/>
          </p:nvPr>
        </p:nvSpPr>
        <p:spPr>
          <a:prstGeom prst="rect">
            <a:avLst/>
          </a:prstGeom>
        </p:spPr>
        <p:txBody>
          <a:bodyPr/>
          <a:lstStyle/>
          <a:p>
            <a:pPr/>
            <a:r>
              <a:t>Python</a:t>
            </a:r>
          </a:p>
        </p:txBody>
      </p:sp>
      <p:sp>
        <p:nvSpPr>
          <p:cNvPr id="631" name="Paramiko (SSHv2)…"/>
          <p:cNvSpPr txBox="1"/>
          <p:nvPr>
            <p:ph type="body" idx="1"/>
          </p:nvPr>
        </p:nvSpPr>
        <p:spPr>
          <a:prstGeom prst="rect">
            <a:avLst/>
          </a:prstGeom>
        </p:spPr>
        <p:txBody>
          <a:bodyPr/>
          <a:lstStyle/>
          <a:p>
            <a:pPr>
              <a:spcBef>
                <a:spcPts val="0"/>
              </a:spcBef>
              <a:defRPr sz="5200"/>
            </a:pPr>
            <a:r>
              <a:rPr u="sng">
                <a:hlinkClick r:id="rId3" invalidUrl="" action="" tgtFrame="" tooltip="" history="1" highlightClick="0" endSnd="0"/>
              </a:rPr>
              <a:t>Paramiko</a:t>
            </a:r>
            <a:r>
              <a:t> (SSHv2)</a:t>
            </a:r>
          </a:p>
          <a:p>
            <a:pPr>
              <a:spcBef>
                <a:spcPts val="0"/>
              </a:spcBef>
              <a:defRPr sz="5200"/>
            </a:pPr>
            <a:r>
              <a:rPr u="sng">
                <a:hlinkClick r:id="rId4" invalidUrl="" action="" tgtFrame="" tooltip="" history="1" highlightClick="0" endSnd="0"/>
              </a:rPr>
              <a:t>Netmiko</a:t>
            </a:r>
          </a:p>
          <a:p>
            <a:pPr lvl="1">
              <a:spcBef>
                <a:spcPts val="0"/>
              </a:spcBef>
              <a:defRPr sz="5200"/>
            </a:pPr>
            <a:r>
              <a:t>“Multi-vendor library to simplify Paramiko SSH connections to network devices”</a:t>
            </a:r>
          </a:p>
          <a:p>
            <a:pPr>
              <a:spcBef>
                <a:spcPts val="0"/>
              </a:spcBef>
              <a:defRPr sz="5200"/>
            </a:pPr>
            <a:r>
              <a:rPr u="sng">
                <a:hlinkClick r:id="rId5" invalidUrl="" action="" tgtFrame="" tooltip="" history="1" highlightClick="0" endSnd="0"/>
              </a:rPr>
              <a:t>Nornir</a:t>
            </a:r>
          </a:p>
          <a:p>
            <a:pPr lvl="1">
              <a:spcBef>
                <a:spcPts val="0"/>
              </a:spcBef>
              <a:defRPr sz="5200"/>
            </a:pPr>
            <a:r>
              <a:t>“Pluggable multi-threaded framework with inventory management to help operate collections of devices”</a:t>
            </a:r>
          </a:p>
          <a:p>
            <a:pPr>
              <a:spcBef>
                <a:spcPts val="0"/>
              </a:spcBef>
              <a:defRPr sz="5200"/>
            </a:pPr>
            <a:r>
              <a:rPr u="sng">
                <a:hlinkClick r:id="rId6" invalidUrl="" action="" tgtFrame="" tooltip="" history="1" highlightClick="0" endSnd="0"/>
              </a:rPr>
              <a:t>NAPALM</a:t>
            </a:r>
            <a:r>
              <a:t> (Network Automation and Programmability Abstraction Layer with Multivendor support)</a:t>
            </a:r>
          </a:p>
          <a:p>
            <a:pPr lvl="1">
              <a:spcBef>
                <a:spcPts val="0"/>
              </a:spcBef>
              <a:defRPr sz="5200"/>
            </a:pPr>
            <a:r>
              <a:t>mostly Arista, Cisco, Juniper</a:t>
            </a:r>
          </a:p>
        </p:txBody>
      </p:sp>
      <p:pic>
        <p:nvPicPr>
          <p:cNvPr id="632" name="Python-logo-notext.svg" descr="Python-logo-notext.svg"/>
          <p:cNvPicPr>
            <a:picLocks noChangeAspect="1"/>
          </p:cNvPicPr>
          <p:nvPr/>
        </p:nvPicPr>
        <p:blipFill>
          <a:blip r:embed="rId7">
            <a:extLst/>
          </a:blip>
          <a:stretch>
            <a:fillRect/>
          </a:stretch>
        </p:blipFill>
        <p:spPr>
          <a:xfrm>
            <a:off x="6947635" y="832643"/>
            <a:ext cx="1558926" cy="171013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631">
                                            <p:bg/>
                                          </p:spTgt>
                                        </p:tgtEl>
                                        <p:attrNameLst>
                                          <p:attrName>style.visibility</p:attrName>
                                        </p:attrNameLst>
                                      </p:cBhvr>
                                      <p:to>
                                        <p:strVal val="visible"/>
                                      </p:to>
                                    </p:set>
                                    <p:animEffect filter="fade" transition="in">
                                      <p:cBhvr>
                                        <p:cTn id="7" dur="250"/>
                                        <p:tgtEl>
                                          <p:spTgt spid="63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631">
                                            <p:txEl>
                                              <p:pRg st="0" end="0"/>
                                            </p:txEl>
                                          </p:spTgt>
                                        </p:tgtEl>
                                        <p:attrNameLst>
                                          <p:attrName>style.visibility</p:attrName>
                                        </p:attrNameLst>
                                      </p:cBhvr>
                                      <p:to>
                                        <p:strVal val="visible"/>
                                      </p:to>
                                    </p:set>
                                    <p:animEffect filter="fade" transition="in">
                                      <p:cBhvr>
                                        <p:cTn id="10" dur="250"/>
                                        <p:tgtEl>
                                          <p:spTgt spid="6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631">
                                            <p:txEl>
                                              <p:pRg st="1" end="1"/>
                                            </p:txEl>
                                          </p:spTgt>
                                        </p:tgtEl>
                                        <p:attrNameLst>
                                          <p:attrName>style.visibility</p:attrName>
                                        </p:attrNameLst>
                                      </p:cBhvr>
                                      <p:to>
                                        <p:strVal val="visible"/>
                                      </p:to>
                                    </p:set>
                                    <p:animEffect filter="fade" transition="in">
                                      <p:cBhvr>
                                        <p:cTn id="15" dur="250"/>
                                        <p:tgtEl>
                                          <p:spTgt spid="631">
                                            <p:txEl>
                                              <p:pRg st="1" end="1"/>
                                            </p:txEl>
                                          </p:spTgt>
                                        </p:tgtEl>
                                      </p:cBhvr>
                                    </p:animEffect>
                                  </p:childTnLst>
                                </p:cTn>
                              </p:par>
                            </p:childTnLst>
                          </p:cTn>
                        </p:par>
                        <p:par>
                          <p:cTn id="16" fill="hold">
                            <p:stCondLst>
                              <p:cond delay="250"/>
                            </p:stCondLst>
                            <p:childTnLst>
                              <p:par>
                                <p:cTn id="17" presetClass="entr" nodeType="afterEffect" presetID="10" grpId="1" fill="hold">
                                  <p:stCondLst>
                                    <p:cond delay="0"/>
                                  </p:stCondLst>
                                  <p:iterate type="el" backwards="0">
                                    <p:tmAbs val="0"/>
                                  </p:iterate>
                                  <p:childTnLst>
                                    <p:set>
                                      <p:cBhvr>
                                        <p:cTn id="18" fill="hold"/>
                                        <p:tgtEl>
                                          <p:spTgt spid="631">
                                            <p:txEl>
                                              <p:pRg st="2" end="2"/>
                                            </p:txEl>
                                          </p:spTgt>
                                        </p:tgtEl>
                                        <p:attrNameLst>
                                          <p:attrName>style.visibility</p:attrName>
                                        </p:attrNameLst>
                                      </p:cBhvr>
                                      <p:to>
                                        <p:strVal val="visible"/>
                                      </p:to>
                                    </p:set>
                                    <p:animEffect filter="fade" transition="in">
                                      <p:cBhvr>
                                        <p:cTn id="19" dur="250"/>
                                        <p:tgtEl>
                                          <p:spTgt spid="63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10" grpId="1" fill="hold">
                                  <p:stCondLst>
                                    <p:cond delay="0"/>
                                  </p:stCondLst>
                                  <p:iterate type="el" backwards="0">
                                    <p:tmAbs val="0"/>
                                  </p:iterate>
                                  <p:childTnLst>
                                    <p:set>
                                      <p:cBhvr>
                                        <p:cTn id="23" fill="hold"/>
                                        <p:tgtEl>
                                          <p:spTgt spid="631">
                                            <p:txEl>
                                              <p:pRg st="3" end="3"/>
                                            </p:txEl>
                                          </p:spTgt>
                                        </p:tgtEl>
                                        <p:attrNameLst>
                                          <p:attrName>style.visibility</p:attrName>
                                        </p:attrNameLst>
                                      </p:cBhvr>
                                      <p:to>
                                        <p:strVal val="visible"/>
                                      </p:to>
                                    </p:set>
                                    <p:animEffect filter="fade" transition="in">
                                      <p:cBhvr>
                                        <p:cTn id="24" dur="250"/>
                                        <p:tgtEl>
                                          <p:spTgt spid="631">
                                            <p:txEl>
                                              <p:pRg st="3" end="3"/>
                                            </p:txEl>
                                          </p:spTgt>
                                        </p:tgtEl>
                                      </p:cBhvr>
                                    </p:animEffect>
                                  </p:childTnLst>
                                </p:cTn>
                              </p:par>
                            </p:childTnLst>
                          </p:cTn>
                        </p:par>
                        <p:par>
                          <p:cTn id="25" fill="hold">
                            <p:stCondLst>
                              <p:cond delay="250"/>
                            </p:stCondLst>
                            <p:childTnLst>
                              <p:par>
                                <p:cTn id="26" presetClass="entr" nodeType="afterEffect" presetID="10" grpId="1" fill="hold">
                                  <p:stCondLst>
                                    <p:cond delay="0"/>
                                  </p:stCondLst>
                                  <p:iterate type="el" backwards="0">
                                    <p:tmAbs val="0"/>
                                  </p:iterate>
                                  <p:childTnLst>
                                    <p:set>
                                      <p:cBhvr>
                                        <p:cTn id="27" fill="hold"/>
                                        <p:tgtEl>
                                          <p:spTgt spid="631">
                                            <p:txEl>
                                              <p:pRg st="4" end="4"/>
                                            </p:txEl>
                                          </p:spTgt>
                                        </p:tgtEl>
                                        <p:attrNameLst>
                                          <p:attrName>style.visibility</p:attrName>
                                        </p:attrNameLst>
                                      </p:cBhvr>
                                      <p:to>
                                        <p:strVal val="visible"/>
                                      </p:to>
                                    </p:set>
                                    <p:animEffect filter="fade" transition="in">
                                      <p:cBhvr>
                                        <p:cTn id="28" dur="250"/>
                                        <p:tgtEl>
                                          <p:spTgt spid="63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1" fill="hold">
                                  <p:stCondLst>
                                    <p:cond delay="0"/>
                                  </p:stCondLst>
                                  <p:iterate type="el" backwards="0">
                                    <p:tmAbs val="0"/>
                                  </p:iterate>
                                  <p:childTnLst>
                                    <p:set>
                                      <p:cBhvr>
                                        <p:cTn id="32" fill="hold"/>
                                        <p:tgtEl>
                                          <p:spTgt spid="631">
                                            <p:txEl>
                                              <p:pRg st="5" end="5"/>
                                            </p:txEl>
                                          </p:spTgt>
                                        </p:tgtEl>
                                        <p:attrNameLst>
                                          <p:attrName>style.visibility</p:attrName>
                                        </p:attrNameLst>
                                      </p:cBhvr>
                                      <p:to>
                                        <p:strVal val="visible"/>
                                      </p:to>
                                    </p:set>
                                    <p:animEffect filter="fade" transition="in">
                                      <p:cBhvr>
                                        <p:cTn id="33" dur="250"/>
                                        <p:tgtEl>
                                          <p:spTgt spid="631">
                                            <p:txEl>
                                              <p:pRg st="5" end="5"/>
                                            </p:txEl>
                                          </p:spTgt>
                                        </p:tgtEl>
                                      </p:cBhvr>
                                    </p:animEffect>
                                  </p:childTnLst>
                                </p:cTn>
                              </p:par>
                            </p:childTnLst>
                          </p:cTn>
                        </p:par>
                        <p:par>
                          <p:cTn id="34" fill="hold">
                            <p:stCondLst>
                              <p:cond delay="250"/>
                            </p:stCondLst>
                            <p:childTnLst>
                              <p:par>
                                <p:cTn id="35" presetClass="entr" nodeType="afterEffect" presetID="10" grpId="1" fill="hold">
                                  <p:stCondLst>
                                    <p:cond delay="0"/>
                                  </p:stCondLst>
                                  <p:iterate type="el" backwards="0">
                                    <p:tmAbs val="0"/>
                                  </p:iterate>
                                  <p:childTnLst>
                                    <p:set>
                                      <p:cBhvr>
                                        <p:cTn id="36" fill="hold"/>
                                        <p:tgtEl>
                                          <p:spTgt spid="631">
                                            <p:txEl>
                                              <p:pRg st="6" end="6"/>
                                            </p:txEl>
                                          </p:spTgt>
                                        </p:tgtEl>
                                        <p:attrNameLst>
                                          <p:attrName>style.visibility</p:attrName>
                                        </p:attrNameLst>
                                      </p:cBhvr>
                                      <p:to>
                                        <p:strVal val="visible"/>
                                      </p:to>
                                    </p:set>
                                    <p:animEffect filter="fade" transition="in">
                                      <p:cBhvr>
                                        <p:cTn id="37" dur="250"/>
                                        <p:tgtEl>
                                          <p:spTgt spid="63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31" grpId="1"/>
    </p:bldLst>
  </p:timing>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6" name="Python"/>
          <p:cNvSpPr txBox="1"/>
          <p:nvPr>
            <p:ph type="title"/>
          </p:nvPr>
        </p:nvSpPr>
        <p:spPr>
          <a:prstGeom prst="rect">
            <a:avLst/>
          </a:prstGeom>
        </p:spPr>
        <p:txBody>
          <a:bodyPr/>
          <a:lstStyle/>
          <a:p>
            <a:pPr/>
            <a:r>
              <a:t>Python</a:t>
            </a:r>
          </a:p>
        </p:txBody>
      </p:sp>
      <p:sp>
        <p:nvSpPr>
          <p:cNvPr id="637" name="Kirk Byers (https://pynet.twb-tech.com/)…"/>
          <p:cNvSpPr txBox="1"/>
          <p:nvPr>
            <p:ph type="body" idx="1"/>
          </p:nvPr>
        </p:nvSpPr>
        <p:spPr>
          <a:prstGeom prst="rect">
            <a:avLst/>
          </a:prstGeom>
        </p:spPr>
        <p:txBody>
          <a:bodyPr/>
          <a:lstStyle/>
          <a:p>
            <a:pPr>
              <a:spcBef>
                <a:spcPts val="0"/>
              </a:spcBef>
              <a:defRPr sz="5200"/>
            </a:pPr>
            <a:r>
              <a:t>Kirk Byers (</a:t>
            </a:r>
            <a:r>
              <a:rPr u="sng">
                <a:hlinkClick r:id="rId3" invalidUrl="" action="" tgtFrame="" tooltip="" history="1" highlightClick="0" endSnd="0"/>
              </a:rPr>
              <a:t>https://pynet.twb-tech.com/</a:t>
            </a:r>
            <a:r>
              <a:t>)</a:t>
            </a:r>
          </a:p>
          <a:p>
            <a:pPr lvl="1">
              <a:spcBef>
                <a:spcPts val="0"/>
              </a:spcBef>
              <a:defRPr sz="5200"/>
            </a:pPr>
            <a:r>
              <a:t>offers network automation courses on Ansible, Python, Nornir, and Git</a:t>
            </a:r>
            <a:br/>
          </a:p>
          <a:p>
            <a:pPr>
              <a:spcBef>
                <a:spcPts val="0"/>
              </a:spcBef>
              <a:defRPr sz="5200"/>
            </a:pPr>
            <a:r>
              <a:t>There are far too many books, courses, YouTube videos, etc. out there on Python to recommend specific ones.</a:t>
            </a:r>
          </a:p>
        </p:txBody>
      </p:sp>
      <p:pic>
        <p:nvPicPr>
          <p:cNvPr id="638" name="Python-logo-notext.svg" descr="Python-logo-notext.svg"/>
          <p:cNvPicPr>
            <a:picLocks noChangeAspect="1"/>
          </p:cNvPicPr>
          <p:nvPr/>
        </p:nvPicPr>
        <p:blipFill>
          <a:blip r:embed="rId4">
            <a:extLst/>
          </a:blip>
          <a:stretch>
            <a:fillRect/>
          </a:stretch>
        </p:blipFill>
        <p:spPr>
          <a:xfrm>
            <a:off x="6947635" y="832643"/>
            <a:ext cx="1558926" cy="171013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637">
                                            <p:bg/>
                                          </p:spTgt>
                                        </p:tgtEl>
                                        <p:attrNameLst>
                                          <p:attrName>style.visibility</p:attrName>
                                        </p:attrNameLst>
                                      </p:cBhvr>
                                      <p:to>
                                        <p:strVal val="visible"/>
                                      </p:to>
                                    </p:set>
                                    <p:animEffect filter="fade" transition="in">
                                      <p:cBhvr>
                                        <p:cTn id="7" dur="250"/>
                                        <p:tgtEl>
                                          <p:spTgt spid="63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637">
                                            <p:txEl>
                                              <p:pRg st="0" end="0"/>
                                            </p:txEl>
                                          </p:spTgt>
                                        </p:tgtEl>
                                        <p:attrNameLst>
                                          <p:attrName>style.visibility</p:attrName>
                                        </p:attrNameLst>
                                      </p:cBhvr>
                                      <p:to>
                                        <p:strVal val="visible"/>
                                      </p:to>
                                    </p:set>
                                    <p:animEffect filter="fade" transition="in">
                                      <p:cBhvr>
                                        <p:cTn id="10" dur="250"/>
                                        <p:tgtEl>
                                          <p:spTgt spid="6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637">
                                            <p:txEl>
                                              <p:pRg st="1" end="1"/>
                                            </p:txEl>
                                          </p:spTgt>
                                        </p:tgtEl>
                                        <p:attrNameLst>
                                          <p:attrName>style.visibility</p:attrName>
                                        </p:attrNameLst>
                                      </p:cBhvr>
                                      <p:to>
                                        <p:strVal val="visible"/>
                                      </p:to>
                                    </p:set>
                                    <p:animEffect filter="fade" transition="in">
                                      <p:cBhvr>
                                        <p:cTn id="15" dur="250"/>
                                        <p:tgtEl>
                                          <p:spTgt spid="63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637">
                                            <p:txEl>
                                              <p:pRg st="2" end="2"/>
                                            </p:txEl>
                                          </p:spTgt>
                                        </p:tgtEl>
                                        <p:attrNameLst>
                                          <p:attrName>style.visibility</p:attrName>
                                        </p:attrNameLst>
                                      </p:cBhvr>
                                      <p:to>
                                        <p:strVal val="visible"/>
                                      </p:to>
                                    </p:set>
                                    <p:animEffect filter="fade" transition="in">
                                      <p:cBhvr>
                                        <p:cTn id="20" dur="250"/>
                                        <p:tgtEl>
                                          <p:spTgt spid="63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37" grpId="1"/>
    </p:bldLst>
  </p:timing>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2" name="Python"/>
          <p:cNvSpPr txBox="1"/>
          <p:nvPr>
            <p:ph type="title"/>
          </p:nvPr>
        </p:nvSpPr>
        <p:spPr>
          <a:prstGeom prst="rect">
            <a:avLst/>
          </a:prstGeom>
        </p:spPr>
        <p:txBody>
          <a:bodyPr/>
          <a:lstStyle/>
          <a:p>
            <a:pPr/>
            <a:r>
              <a:t>Python</a:t>
            </a:r>
          </a:p>
        </p:txBody>
      </p:sp>
      <p:sp>
        <p:nvSpPr>
          <p:cNvPr id="643" name="Network Automation Cookbook: Over 100 recipes to effectively configure and manage network infrastructure with Ansible, 2nd Ed…"/>
          <p:cNvSpPr txBox="1"/>
          <p:nvPr>
            <p:ph type="body" idx="1"/>
          </p:nvPr>
        </p:nvSpPr>
        <p:spPr>
          <a:xfrm>
            <a:off x="2667000" y="3554015"/>
            <a:ext cx="19050000" cy="8590360"/>
          </a:xfrm>
          <a:prstGeom prst="rect">
            <a:avLst/>
          </a:prstGeom>
        </p:spPr>
        <p:txBody>
          <a:bodyPr/>
          <a:lstStyle/>
          <a:p>
            <a:pPr>
              <a:spcBef>
                <a:spcPts val="0"/>
              </a:spcBef>
              <a:defRPr sz="5200"/>
            </a:pPr>
            <a:r>
              <a:rPr u="sng">
                <a:hlinkClick r:id="rId3" invalidUrl="" action="" tgtFrame="" tooltip="" history="1" highlightClick="0" endSnd="0"/>
              </a:rPr>
              <a:t>Network Automation Cookbook: Over 100 recipes to effectively configure and manage network infrastructure with Ansible, 2nd Ed</a:t>
            </a:r>
            <a:br/>
          </a:p>
          <a:p>
            <a:pPr>
              <a:spcBef>
                <a:spcPts val="0"/>
              </a:spcBef>
              <a:defRPr sz="5200"/>
            </a:pPr>
            <a:r>
              <a:rPr u="sng">
                <a:hlinkClick r:id="rId4" invalidUrl="" action="" tgtFrame="" tooltip="" history="1" highlightClick="0" endSnd="0"/>
              </a:rPr>
              <a:t>Network Programmability and Automation: Skills for the Next-Generation Network Engineer, 2nd Ed</a:t>
            </a:r>
            <a:r>
              <a:t> by by Matt Oswalt, Christian Adell, Scott S. Lowe, Jason Edelman</a:t>
            </a:r>
          </a:p>
        </p:txBody>
      </p:sp>
      <p:pic>
        <p:nvPicPr>
          <p:cNvPr id="644" name="pasted-movie.png" descr="pasted-movie.png"/>
          <p:cNvPicPr>
            <a:picLocks noChangeAspect="1"/>
          </p:cNvPicPr>
          <p:nvPr/>
        </p:nvPicPr>
        <p:blipFill>
          <a:blip r:embed="rId5">
            <a:extLst/>
          </a:blip>
          <a:stretch>
            <a:fillRect/>
          </a:stretch>
        </p:blipFill>
        <p:spPr>
          <a:xfrm>
            <a:off x="20929265" y="9404154"/>
            <a:ext cx="3183017" cy="4177188"/>
          </a:xfrm>
          <a:prstGeom prst="rect">
            <a:avLst/>
          </a:prstGeom>
          <a:ln w="12700">
            <a:miter lim="400000"/>
          </a:ln>
        </p:spPr>
      </p:pic>
      <p:pic>
        <p:nvPicPr>
          <p:cNvPr id="645" name="pasted-movie.png" descr="pasted-movie.png"/>
          <p:cNvPicPr>
            <a:picLocks noChangeAspect="1"/>
          </p:cNvPicPr>
          <p:nvPr/>
        </p:nvPicPr>
        <p:blipFill>
          <a:blip r:embed="rId6">
            <a:extLst/>
          </a:blip>
          <a:stretch>
            <a:fillRect/>
          </a:stretch>
        </p:blipFill>
        <p:spPr>
          <a:xfrm>
            <a:off x="20929265" y="5171602"/>
            <a:ext cx="3183017" cy="3926419"/>
          </a:xfrm>
          <a:prstGeom prst="rect">
            <a:avLst/>
          </a:prstGeom>
          <a:ln w="12700">
            <a:miter lim="400000"/>
          </a:ln>
        </p:spPr>
      </p:pic>
      <p:pic>
        <p:nvPicPr>
          <p:cNvPr id="646" name="Python-logo-notext.svg" descr="Python-logo-notext.svg"/>
          <p:cNvPicPr>
            <a:picLocks noChangeAspect="1"/>
          </p:cNvPicPr>
          <p:nvPr/>
        </p:nvPicPr>
        <p:blipFill>
          <a:blip r:embed="rId7">
            <a:extLst/>
          </a:blip>
          <a:stretch>
            <a:fillRect/>
          </a:stretch>
        </p:blipFill>
        <p:spPr>
          <a:xfrm>
            <a:off x="6947635" y="832643"/>
            <a:ext cx="1558926" cy="171013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645"/>
                                        </p:tgtEl>
                                        <p:attrNameLst>
                                          <p:attrName>style.visibility</p:attrName>
                                        </p:attrNameLst>
                                      </p:cBhvr>
                                      <p:to>
                                        <p:strVal val="visible"/>
                                      </p:to>
                                    </p:set>
                                    <p:animEffect filter="fade" transition="in">
                                      <p:cBhvr>
                                        <p:cTn id="7" dur="500"/>
                                        <p:tgtEl>
                                          <p:spTgt spid="645"/>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643">
                                            <p:bg/>
                                          </p:spTgt>
                                        </p:tgtEl>
                                        <p:attrNameLst>
                                          <p:attrName>style.visibility</p:attrName>
                                        </p:attrNameLst>
                                      </p:cBhvr>
                                      <p:to>
                                        <p:strVal val="visible"/>
                                      </p:to>
                                    </p:set>
                                    <p:animEffect filter="fade" transition="in">
                                      <p:cBhvr>
                                        <p:cTn id="11" dur="250"/>
                                        <p:tgtEl>
                                          <p:spTgt spid="643">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643">
                                            <p:txEl>
                                              <p:pRg st="0" end="0"/>
                                            </p:txEl>
                                          </p:spTgt>
                                        </p:tgtEl>
                                        <p:attrNameLst>
                                          <p:attrName>style.visibility</p:attrName>
                                        </p:attrNameLst>
                                      </p:cBhvr>
                                      <p:to>
                                        <p:strVal val="visible"/>
                                      </p:to>
                                    </p:set>
                                    <p:animEffect filter="fade" transition="in">
                                      <p:cBhvr>
                                        <p:cTn id="14" dur="250"/>
                                        <p:tgtEl>
                                          <p:spTgt spid="6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2" fill="hold">
                                  <p:stCondLst>
                                    <p:cond delay="0"/>
                                  </p:stCondLst>
                                  <p:iterate type="el" backwards="0">
                                    <p:tmAbs val="0"/>
                                  </p:iterate>
                                  <p:childTnLst>
                                    <p:set>
                                      <p:cBhvr>
                                        <p:cTn id="18" fill="hold"/>
                                        <p:tgtEl>
                                          <p:spTgt spid="643">
                                            <p:txEl>
                                              <p:pRg st="1" end="1"/>
                                            </p:txEl>
                                          </p:spTgt>
                                        </p:tgtEl>
                                        <p:attrNameLst>
                                          <p:attrName>style.visibility</p:attrName>
                                        </p:attrNameLst>
                                      </p:cBhvr>
                                      <p:to>
                                        <p:strVal val="visible"/>
                                      </p:to>
                                    </p:set>
                                    <p:animEffect filter="fade" transition="in">
                                      <p:cBhvr>
                                        <p:cTn id="19" dur="250"/>
                                        <p:tgtEl>
                                          <p:spTgt spid="643">
                                            <p:txEl>
                                              <p:pRg st="1" end="1"/>
                                            </p:txEl>
                                          </p:spTgt>
                                        </p:tgtEl>
                                      </p:cBhvr>
                                    </p:animEffect>
                                  </p:childTnLst>
                                </p:cTn>
                              </p:par>
                            </p:childTnLst>
                          </p:cTn>
                        </p:par>
                        <p:par>
                          <p:cTn id="20" fill="hold">
                            <p:stCondLst>
                              <p:cond delay="250"/>
                            </p:stCondLst>
                            <p:childTnLst>
                              <p:par>
                                <p:cTn id="21" presetClass="entr" nodeType="afterEffect" presetID="10" grpId="3" fill="hold">
                                  <p:stCondLst>
                                    <p:cond delay="0"/>
                                  </p:stCondLst>
                                  <p:iterate type="el" backwards="0">
                                    <p:tmAbs val="0"/>
                                  </p:iterate>
                                  <p:childTnLst>
                                    <p:set>
                                      <p:cBhvr>
                                        <p:cTn id="22" fill="hold"/>
                                        <p:tgtEl>
                                          <p:spTgt spid="644"/>
                                        </p:tgtEl>
                                        <p:attrNameLst>
                                          <p:attrName>style.visibility</p:attrName>
                                        </p:attrNameLst>
                                      </p:cBhvr>
                                      <p:to>
                                        <p:strVal val="visible"/>
                                      </p:to>
                                    </p:set>
                                    <p:animEffect filter="fade" transition="in">
                                      <p:cBhvr>
                                        <p:cTn id="23" dur="500"/>
                                        <p:tgtEl>
                                          <p:spTgt spid="6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4" grpId="3"/>
      <p:bldP build="whole" bldLvl="1" animBg="1" rev="0" advAuto="0" spid="645" grpId="1"/>
      <p:bldP build="p" bldLvl="5" animBg="1" rev="0" advAuto="0" spid="643" grpId="2"/>
    </p:bldLst>
  </p:timing>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0" name="Development Tools"/>
          <p:cNvSpPr txBox="1"/>
          <p:nvPr>
            <p:ph type="title"/>
          </p:nvPr>
        </p:nvSpPr>
        <p:spPr>
          <a:prstGeom prst="rect">
            <a:avLst/>
          </a:prstGeom>
        </p:spPr>
        <p:txBody>
          <a:bodyPr/>
          <a:lstStyle/>
          <a:p>
            <a:pPr/>
            <a:r>
              <a:t>Development Tools</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4" name="Development Tools"/>
          <p:cNvSpPr txBox="1"/>
          <p:nvPr>
            <p:ph type="title"/>
          </p:nvPr>
        </p:nvSpPr>
        <p:spPr>
          <a:prstGeom prst="rect">
            <a:avLst/>
          </a:prstGeom>
        </p:spPr>
        <p:txBody>
          <a:bodyPr/>
          <a:lstStyle/>
          <a:p>
            <a:pPr/>
            <a:r>
              <a:t>Development Tools</a:t>
            </a:r>
          </a:p>
        </p:txBody>
      </p:sp>
      <p:sp>
        <p:nvSpPr>
          <p:cNvPr id="655" name="IDE (Integrated Development Environment)…"/>
          <p:cNvSpPr txBox="1"/>
          <p:nvPr>
            <p:ph type="body" idx="1"/>
          </p:nvPr>
        </p:nvSpPr>
        <p:spPr>
          <a:prstGeom prst="rect">
            <a:avLst/>
          </a:prstGeom>
        </p:spPr>
        <p:txBody>
          <a:bodyPr/>
          <a:lstStyle/>
          <a:p>
            <a:pPr/>
            <a:r>
              <a:t>IDE (</a:t>
            </a:r>
            <a:r>
              <a:rPr b="1" u="sng"/>
              <a:t>I</a:t>
            </a:r>
            <a:r>
              <a:t>ntegrated </a:t>
            </a:r>
            <a:r>
              <a:rPr b="1" u="sng"/>
              <a:t>D</a:t>
            </a:r>
            <a:r>
              <a:t>evelopment </a:t>
            </a:r>
            <a:r>
              <a:rPr b="1" u="sng"/>
              <a:t>E</a:t>
            </a:r>
            <a:r>
              <a:t>nvironment)</a:t>
            </a:r>
          </a:p>
          <a:p>
            <a:pPr lvl="1"/>
            <a:r>
              <a:t>e.g., </a:t>
            </a:r>
            <a:r>
              <a:rPr u="sng">
                <a:hlinkClick r:id="rId3" invalidUrl="" action="" tgtFrame="" tooltip="" history="1" highlightClick="0" endSnd="0"/>
              </a:rPr>
              <a:t>Visual Studio Code</a:t>
            </a:r>
            <a:r>
              <a:t> (VSCode) / </a:t>
            </a:r>
            <a:r>
              <a:rPr u="sng">
                <a:hlinkClick r:id="rId4" invalidUrl="" action="" tgtFrame="" tooltip="" history="1" highlightClick="0" endSnd="0"/>
              </a:rPr>
              <a:t>VSCodium</a:t>
            </a:r>
          </a:p>
          <a:p>
            <a:pPr/>
            <a:r>
              <a:rPr u="sng">
                <a:hlinkClick r:id="rId5" invalidUrl="" action="" tgtFrame="" tooltip="" history="1" highlightClick="0" endSnd="0"/>
              </a:rPr>
              <a:t>Git</a:t>
            </a:r>
            <a:r>
              <a:t> (</a:t>
            </a:r>
            <a:r>
              <a:rPr u="sng">
                <a:hlinkClick r:id="rId6" invalidUrl="" action="" tgtFrame="" tooltip="" history="1" highlightClick="0" endSnd="0"/>
              </a:rPr>
              <a:t>official site</a:t>
            </a:r>
            <a:r>
              <a:t>)</a:t>
            </a:r>
          </a:p>
          <a:p>
            <a:pPr lvl="1"/>
            <a:r>
              <a:t>a distributed version control software system</a:t>
            </a:r>
          </a:p>
          <a:p>
            <a:pPr lvl="1"/>
            <a:r>
              <a:t>Hosting services, e.g., </a:t>
            </a:r>
            <a:r>
              <a:rPr u="sng">
                <a:hlinkClick r:id="rId7" invalidUrl="" action="" tgtFrame="" tooltip="" history="1" highlightClick="0" endSnd="0"/>
              </a:rPr>
              <a:t>GitHub</a:t>
            </a:r>
            <a:r>
              <a:t>, </a:t>
            </a:r>
            <a:r>
              <a:rPr u="sng">
                <a:hlinkClick r:id="rId8" invalidUrl="" action="" tgtFrame="" tooltip="" history="1" highlightClick="0" endSnd="0"/>
              </a:rPr>
              <a:t>GitLab</a:t>
            </a:r>
            <a:r>
              <a:t>, </a:t>
            </a:r>
            <a:r>
              <a:rPr u="sng">
                <a:hlinkClick r:id="rId9" invalidUrl="" action="" tgtFrame="" tooltip="" history="1" highlightClick="0" endSnd="0"/>
              </a:rPr>
              <a:t>Gitea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55">
                                            <p:bg/>
                                          </p:spTgt>
                                        </p:tgtEl>
                                        <p:attrNameLst>
                                          <p:attrName>style.visibility</p:attrName>
                                        </p:attrNameLst>
                                      </p:cBhvr>
                                      <p:to>
                                        <p:strVal val="visible"/>
                                      </p:to>
                                    </p:set>
                                    <p:animEffect filter="fade" transition="in">
                                      <p:cBhvr>
                                        <p:cTn id="7" dur="250"/>
                                        <p:tgtEl>
                                          <p:spTgt spid="65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655">
                                            <p:txEl>
                                              <p:pRg st="0" end="0"/>
                                            </p:txEl>
                                          </p:spTgt>
                                        </p:tgtEl>
                                        <p:attrNameLst>
                                          <p:attrName>style.visibility</p:attrName>
                                        </p:attrNameLst>
                                      </p:cBhvr>
                                      <p:to>
                                        <p:strVal val="visible"/>
                                      </p:to>
                                    </p:set>
                                    <p:animEffect filter="fade" transition="in">
                                      <p:cBhvr>
                                        <p:cTn id="10" dur="250"/>
                                        <p:tgtEl>
                                          <p:spTgt spid="655">
                                            <p:txEl>
                                              <p:pRg st="0" end="0"/>
                                            </p:txEl>
                                          </p:spTgt>
                                        </p:tgtEl>
                                      </p:cBhvr>
                                    </p:animEffect>
                                  </p:childTnLst>
                                </p:cTn>
                              </p:par>
                            </p:childTnLst>
                          </p:cTn>
                        </p:par>
                        <p:par>
                          <p:cTn id="11" fill="hold">
                            <p:stCondLst>
                              <p:cond delay="250"/>
                            </p:stCondLst>
                            <p:childTnLst>
                              <p:par>
                                <p:cTn id="12" presetClass="entr" nodeType="afterEffect" presetID="10" grpId="1" fill="hold">
                                  <p:stCondLst>
                                    <p:cond delay="0"/>
                                  </p:stCondLst>
                                  <p:iterate type="el" backwards="0">
                                    <p:tmAbs val="0"/>
                                  </p:iterate>
                                  <p:childTnLst>
                                    <p:set>
                                      <p:cBhvr>
                                        <p:cTn id="13" fill="hold"/>
                                        <p:tgtEl>
                                          <p:spTgt spid="655">
                                            <p:txEl>
                                              <p:pRg st="1" end="1"/>
                                            </p:txEl>
                                          </p:spTgt>
                                        </p:tgtEl>
                                        <p:attrNameLst>
                                          <p:attrName>style.visibility</p:attrName>
                                        </p:attrNameLst>
                                      </p:cBhvr>
                                      <p:to>
                                        <p:strVal val="visible"/>
                                      </p:to>
                                    </p:set>
                                    <p:animEffect filter="fade" transition="in">
                                      <p:cBhvr>
                                        <p:cTn id="14" dur="250"/>
                                        <p:tgtEl>
                                          <p:spTgt spid="65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655">
                                            <p:txEl>
                                              <p:pRg st="2" end="2"/>
                                            </p:txEl>
                                          </p:spTgt>
                                        </p:tgtEl>
                                        <p:attrNameLst>
                                          <p:attrName>style.visibility</p:attrName>
                                        </p:attrNameLst>
                                      </p:cBhvr>
                                      <p:to>
                                        <p:strVal val="visible"/>
                                      </p:to>
                                    </p:set>
                                    <p:animEffect filter="fade" transition="in">
                                      <p:cBhvr>
                                        <p:cTn id="19" dur="250"/>
                                        <p:tgtEl>
                                          <p:spTgt spid="655">
                                            <p:txEl>
                                              <p:pRg st="2" end="2"/>
                                            </p:txEl>
                                          </p:spTgt>
                                        </p:tgtEl>
                                      </p:cBhvr>
                                    </p:animEffect>
                                  </p:childTnLst>
                                </p:cTn>
                              </p:par>
                            </p:childTnLst>
                          </p:cTn>
                        </p:par>
                        <p:par>
                          <p:cTn id="20" fill="hold">
                            <p:stCondLst>
                              <p:cond delay="250"/>
                            </p:stCondLst>
                            <p:childTnLst>
                              <p:par>
                                <p:cTn id="21" presetClass="entr" nodeType="afterEffect" presetID="10" grpId="1" fill="hold">
                                  <p:stCondLst>
                                    <p:cond delay="0"/>
                                  </p:stCondLst>
                                  <p:iterate type="el" backwards="0">
                                    <p:tmAbs val="0"/>
                                  </p:iterate>
                                  <p:childTnLst>
                                    <p:set>
                                      <p:cBhvr>
                                        <p:cTn id="22" fill="hold"/>
                                        <p:tgtEl>
                                          <p:spTgt spid="655">
                                            <p:txEl>
                                              <p:pRg st="3" end="3"/>
                                            </p:txEl>
                                          </p:spTgt>
                                        </p:tgtEl>
                                        <p:attrNameLst>
                                          <p:attrName>style.visibility</p:attrName>
                                        </p:attrNameLst>
                                      </p:cBhvr>
                                      <p:to>
                                        <p:strVal val="visible"/>
                                      </p:to>
                                    </p:set>
                                    <p:animEffect filter="fade" transition="in">
                                      <p:cBhvr>
                                        <p:cTn id="23" dur="250"/>
                                        <p:tgtEl>
                                          <p:spTgt spid="655">
                                            <p:txEl>
                                              <p:pRg st="3" end="3"/>
                                            </p:txEl>
                                          </p:spTgt>
                                        </p:tgtEl>
                                      </p:cBhvr>
                                    </p:animEffect>
                                  </p:childTnLst>
                                </p:cTn>
                              </p:par>
                            </p:childTnLst>
                          </p:cTn>
                        </p:par>
                        <p:par>
                          <p:cTn id="24" fill="hold">
                            <p:stCondLst>
                              <p:cond delay="500"/>
                            </p:stCondLst>
                            <p:childTnLst>
                              <p:par>
                                <p:cTn id="25" presetClass="entr" nodeType="afterEffect" presetID="10" grpId="1" fill="hold">
                                  <p:stCondLst>
                                    <p:cond delay="0"/>
                                  </p:stCondLst>
                                  <p:iterate type="el" backwards="0">
                                    <p:tmAbs val="0"/>
                                  </p:iterate>
                                  <p:childTnLst>
                                    <p:set>
                                      <p:cBhvr>
                                        <p:cTn id="26" fill="hold"/>
                                        <p:tgtEl>
                                          <p:spTgt spid="655">
                                            <p:txEl>
                                              <p:pRg st="4" end="4"/>
                                            </p:txEl>
                                          </p:spTgt>
                                        </p:tgtEl>
                                        <p:attrNameLst>
                                          <p:attrName>style.visibility</p:attrName>
                                        </p:attrNameLst>
                                      </p:cBhvr>
                                      <p:to>
                                        <p:strVal val="visible"/>
                                      </p:to>
                                    </p:set>
                                    <p:animEffect filter="fade" transition="in">
                                      <p:cBhvr>
                                        <p:cTn id="27" dur="250"/>
                                        <p:tgtEl>
                                          <p:spTgt spid="65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5"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Who am I?"/>
          <p:cNvSpPr txBox="1"/>
          <p:nvPr>
            <p:ph type="title"/>
          </p:nvPr>
        </p:nvSpPr>
        <p:spPr>
          <a:prstGeom prst="rect">
            <a:avLst/>
          </a:prstGeom>
        </p:spPr>
        <p:txBody>
          <a:bodyPr/>
          <a:lstStyle/>
          <a:p>
            <a:pPr/>
            <a:r>
              <a:t>Who am I?</a:t>
            </a:r>
          </a:p>
        </p:txBody>
      </p:sp>
      <p:sp>
        <p:nvSpPr>
          <p:cNvPr id="185" name="Frank Seesink…"/>
          <p:cNvSpPr txBox="1"/>
          <p:nvPr>
            <p:ph type="body" idx="1"/>
          </p:nvPr>
        </p:nvSpPr>
        <p:spPr>
          <a:prstGeom prst="rect">
            <a:avLst/>
          </a:prstGeom>
        </p:spPr>
        <p:txBody>
          <a:bodyPr/>
          <a:lstStyle/>
          <a:p>
            <a:pPr marL="0" indent="0">
              <a:spcBef>
                <a:spcPts val="500"/>
              </a:spcBef>
              <a:buSzTx/>
              <a:buNone/>
              <a:defRPr sz="5400"/>
            </a:pPr>
            <a:r>
              <a:t>Frank Seesink</a:t>
            </a:r>
          </a:p>
          <a:p>
            <a:pPr>
              <a:spcBef>
                <a:spcPts val="500"/>
              </a:spcBef>
              <a:defRPr sz="5400"/>
            </a:pPr>
            <a:r>
              <a:t>20+ years at state REN/Internet2(I2) Connector</a:t>
            </a:r>
          </a:p>
          <a:p>
            <a:pPr>
              <a:spcBef>
                <a:spcPts val="500"/>
              </a:spcBef>
              <a:defRPr sz="5400"/>
            </a:pPr>
            <a:r>
              <a:t>6+ years at a large, public university/I2 Member</a:t>
            </a:r>
          </a:p>
          <a:p>
            <a:pPr>
              <a:spcBef>
                <a:spcPts val="500"/>
              </a:spcBef>
              <a:defRPr sz="5400"/>
            </a:pPr>
            <a:r>
              <a:t>I2 NTAC Network Automation SIG chair since its creation in 2017 (technically)</a:t>
            </a:r>
          </a:p>
          <a:p>
            <a:pPr>
              <a:spcBef>
                <a:spcPts val="500"/>
              </a:spcBef>
              <a:defRPr sz="5400"/>
            </a:pPr>
            <a:r>
              <a:t>Automating things most of my life</a:t>
            </a:r>
          </a:p>
        </p:txBody>
      </p:sp>
      <p:sp>
        <p:nvSpPr>
          <p:cNvPr id="186" name="Push me,…"/>
          <p:cNvSpPr/>
          <p:nvPr/>
        </p:nvSpPr>
        <p:spPr>
          <a:xfrm>
            <a:off x="19614153" y="9450744"/>
            <a:ext cx="3599550" cy="3599551"/>
          </a:xfrm>
          <a:prstGeom prst="ellipse">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p>
            <a:pPr>
              <a:defRPr sz="5000"/>
            </a:pPr>
            <a:r>
              <a:t>Push me,</a:t>
            </a:r>
          </a:p>
          <a:p>
            <a:pPr>
              <a:defRPr sz="5000"/>
            </a:pPr>
            <a:r>
              <a:t>Dave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6"/>
                                        </p:tgtEl>
                                        <p:attrNameLst>
                                          <p:attrName>style.visibility</p:attrName>
                                        </p:attrNameLst>
                                      </p:cBhvr>
                                      <p:to>
                                        <p:strVal val="visible"/>
                                      </p:to>
                                    </p:set>
                                    <p:animEffect filter="fade" transition="in">
                                      <p:cBhvr>
                                        <p:cTn id="7" dur="25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1"/>
    </p:bldLst>
  </p:timing>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9" name="Python Tools"/>
          <p:cNvSpPr txBox="1"/>
          <p:nvPr>
            <p:ph type="title"/>
          </p:nvPr>
        </p:nvSpPr>
        <p:spPr>
          <a:prstGeom prst="rect">
            <a:avLst/>
          </a:prstGeom>
        </p:spPr>
        <p:txBody>
          <a:bodyPr/>
          <a:lstStyle/>
          <a:p>
            <a:pPr/>
            <a:r>
              <a:t>Python Tools</a:t>
            </a:r>
          </a:p>
        </p:txBody>
      </p:sp>
      <p:sp>
        <p:nvSpPr>
          <p:cNvPr id="660" name="PyPI website…"/>
          <p:cNvSpPr txBox="1"/>
          <p:nvPr>
            <p:ph type="body" idx="1"/>
          </p:nvPr>
        </p:nvSpPr>
        <p:spPr>
          <a:prstGeom prst="rect">
            <a:avLst/>
          </a:prstGeom>
        </p:spPr>
        <p:txBody>
          <a:bodyPr/>
          <a:lstStyle/>
          <a:p>
            <a:pPr/>
            <a:r>
              <a:rPr u="sng">
                <a:hlinkClick r:id="rId3" invalidUrl="" action="" tgtFrame="" tooltip="" history="1" highlightClick="0" endSnd="0"/>
              </a:rPr>
              <a:t>PyPI website</a:t>
            </a:r>
          </a:p>
          <a:p>
            <a:pPr/>
            <a:r>
              <a:rPr u="sng">
                <a:hlinkClick r:id="rId4" invalidUrl="" action="" tgtFrame="" tooltip="" history="1" highlightClick="0" endSnd="0"/>
              </a:rPr>
              <a:t>pip</a:t>
            </a:r>
            <a:r>
              <a:t> (</a:t>
            </a:r>
            <a:r>
              <a:rPr b="1" u="sng"/>
              <a:t>P</a:t>
            </a:r>
            <a:r>
              <a:t>ackage </a:t>
            </a:r>
            <a:r>
              <a:rPr b="1" u="sng"/>
              <a:t>I</a:t>
            </a:r>
            <a:r>
              <a:t>nstaller for </a:t>
            </a:r>
            <a:r>
              <a:rPr b="1" u="sng"/>
              <a:t>P</a:t>
            </a:r>
            <a:r>
              <a:t>ython)</a:t>
            </a:r>
          </a:p>
          <a:p>
            <a:pPr/>
            <a:r>
              <a:t>Virtual Environments (venvs)</a:t>
            </a:r>
          </a:p>
          <a:p>
            <a:pPr/>
            <a:r>
              <a:rPr u="sng">
                <a:hlinkClick r:id="rId5" invalidUrl="" action="" tgtFrame="" tooltip="" history="1" highlightClick="0" endSnd="0"/>
              </a:rPr>
              <a:t>Poetry</a:t>
            </a:r>
          </a:p>
          <a:p>
            <a:pPr/>
            <a:r>
              <a:rPr u="sng">
                <a:hlinkClick r:id="rId6" invalidUrl="" action="" tgtFrame="" tooltip="" history="1" highlightClick="0" endSnd="0"/>
              </a:rPr>
              <a:t>uv</a:t>
            </a:r>
            <a:r>
              <a:t> / </a:t>
            </a:r>
            <a:r>
              <a:rPr u="sng">
                <a:hlinkClick r:id="rId7" invalidUrl="" action="" tgtFrame="" tooltip="" history="1" highlightClick="0" endSnd="0"/>
              </a:rPr>
              <a:t>ruff</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4" name="Go_Logo_Blue.svg" descr="Go_Logo_Blue.svg"/>
          <p:cNvPicPr>
            <a:picLocks noChangeAspect="1"/>
          </p:cNvPicPr>
          <p:nvPr/>
        </p:nvPicPr>
        <p:blipFill>
          <a:blip r:embed="rId3">
            <a:extLst/>
          </a:blip>
          <a:stretch>
            <a:fillRect/>
          </a:stretch>
        </p:blipFill>
        <p:spPr>
          <a:xfrm>
            <a:off x="8902045" y="5629472"/>
            <a:ext cx="6579910" cy="2457056"/>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8" name="Why Go?"/>
          <p:cNvSpPr txBox="1"/>
          <p:nvPr>
            <p:ph type="title"/>
          </p:nvPr>
        </p:nvSpPr>
        <p:spPr>
          <a:prstGeom prst="rect">
            <a:avLst/>
          </a:prstGeom>
        </p:spPr>
        <p:txBody>
          <a:bodyPr/>
          <a:lstStyle/>
          <a:p>
            <a:pPr/>
            <a:r>
              <a:t>Why Go?</a:t>
            </a:r>
          </a:p>
        </p:txBody>
      </p:sp>
      <p:sp>
        <p:nvSpPr>
          <p:cNvPr id="669" name="Python’s creator, Guido van Rossum, worked at Google from 2005-2012.…"/>
          <p:cNvSpPr txBox="1"/>
          <p:nvPr>
            <p:ph type="body" idx="1"/>
          </p:nvPr>
        </p:nvSpPr>
        <p:spPr>
          <a:prstGeom prst="rect">
            <a:avLst/>
          </a:prstGeom>
        </p:spPr>
        <p:txBody>
          <a:bodyPr/>
          <a:lstStyle/>
          <a:p>
            <a:pPr marL="1128986" indent="-786086">
              <a:spcBef>
                <a:spcPts val="0"/>
              </a:spcBef>
              <a:defRPr sz="4200"/>
            </a:pPr>
            <a:r>
              <a:t>Python’s creator, Guido van Rossum, worked at Google from 2005-2012.</a:t>
            </a:r>
          </a:p>
          <a:p>
            <a:pPr marL="1128986" indent="-786086">
              <a:spcBef>
                <a:spcPts val="0"/>
              </a:spcBef>
              <a:defRPr sz="4200"/>
            </a:pPr>
            <a:r>
              <a:t>For years Google heavily used Python internally and even offered Python classes to its employees.</a:t>
            </a:r>
          </a:p>
          <a:p>
            <a:pPr lvl="1" marL="1653919" indent="-786086">
              <a:spcBef>
                <a:spcPts val="0"/>
              </a:spcBef>
              <a:defRPr sz="4200"/>
            </a:pPr>
            <a:r>
              <a:rPr u="sng">
                <a:hlinkClick r:id="rId3" invalidUrl="" action="" tgtFrame="" tooltip="" history="1" highlightClick="0" endSnd="0"/>
              </a:rPr>
              <a:t>https://developers.google.com/edu/python</a:t>
            </a:r>
          </a:p>
          <a:p>
            <a:pPr marL="1128986" indent="-786086">
              <a:spcBef>
                <a:spcPts val="0"/>
              </a:spcBef>
              <a:defRPr sz="4200"/>
            </a:pPr>
            <a:r>
              <a:t>Google had also hired Rob Pike and Ken Thompson of Bell Labs (UNIX, C) fame. They, along with Robert Griesemer, created Go.</a:t>
            </a:r>
          </a:p>
          <a:p>
            <a:pPr marL="1128986" indent="-786086">
              <a:spcBef>
                <a:spcPts val="0"/>
              </a:spcBef>
              <a:defRPr sz="4200"/>
            </a:pPr>
            <a:r>
              <a:t>In 2013 Guido van Rossum went to work at Dropbox. (Dropbox was known to use Python.)  That seemed odd.</a:t>
            </a:r>
          </a:p>
          <a:p>
            <a:pPr marL="1128986" indent="-786086">
              <a:spcBef>
                <a:spcPts val="0"/>
              </a:spcBef>
              <a:defRPr sz="4200"/>
            </a:pPr>
            <a:r>
              <a:t>In 2014 Google publicly released Kubernetes, which is written in Go.</a:t>
            </a:r>
          </a:p>
          <a:p>
            <a:pPr marL="0" indent="0">
              <a:spcBef>
                <a:spcPts val="0"/>
              </a:spcBef>
              <a:buSzTx/>
              <a:buNone/>
              <a:defRPr sz="4200"/>
            </a:pPr>
          </a:p>
          <a:p>
            <a:pPr marL="0" indent="0">
              <a:spcBef>
                <a:spcPts val="0"/>
              </a:spcBef>
              <a:buSzTx/>
              <a:buNone/>
              <a:defRPr sz="4200"/>
            </a:pPr>
            <a:r>
              <a:t>The writing was on the wall?</a:t>
            </a:r>
          </a:p>
        </p:txBody>
      </p:sp>
      <p:pic>
        <p:nvPicPr>
          <p:cNvPr id="670" name="Grafana_icon.svg" descr="Grafana_icon.svg"/>
          <p:cNvPicPr>
            <a:picLocks noChangeAspect="1"/>
          </p:cNvPicPr>
          <p:nvPr/>
        </p:nvPicPr>
        <p:blipFill>
          <a:blip r:embed="rId4">
            <a:extLst/>
          </a:blip>
          <a:stretch>
            <a:fillRect/>
          </a:stretch>
        </p:blipFill>
        <p:spPr>
          <a:xfrm>
            <a:off x="12728997" y="10467393"/>
            <a:ext cx="1746101" cy="1815747"/>
          </a:xfrm>
          <a:prstGeom prst="rect">
            <a:avLst/>
          </a:prstGeom>
          <a:ln w="12700">
            <a:miter lim="400000"/>
          </a:ln>
        </p:spPr>
      </p:pic>
      <p:pic>
        <p:nvPicPr>
          <p:cNvPr id="671" name="helm.svg" descr="helm.svg"/>
          <p:cNvPicPr>
            <a:picLocks noChangeAspect="1"/>
          </p:cNvPicPr>
          <p:nvPr/>
        </p:nvPicPr>
        <p:blipFill>
          <a:blip r:embed="rId5">
            <a:extLst/>
          </a:blip>
          <a:stretch>
            <a:fillRect/>
          </a:stretch>
        </p:blipFill>
        <p:spPr>
          <a:xfrm>
            <a:off x="15255690" y="11219821"/>
            <a:ext cx="2094897" cy="2418779"/>
          </a:xfrm>
          <a:prstGeom prst="rect">
            <a:avLst/>
          </a:prstGeom>
          <a:ln w="12700">
            <a:miter lim="400000"/>
          </a:ln>
        </p:spPr>
      </p:pic>
      <p:pic>
        <p:nvPicPr>
          <p:cNvPr id="672" name="Kubernetes_logo_without_workmark.svg" descr="Kubernetes_logo_without_workmark.svg"/>
          <p:cNvPicPr>
            <a:picLocks noChangeAspect="1"/>
          </p:cNvPicPr>
          <p:nvPr/>
        </p:nvPicPr>
        <p:blipFill>
          <a:blip r:embed="rId6">
            <a:extLst/>
          </a:blip>
          <a:stretch>
            <a:fillRect/>
          </a:stretch>
        </p:blipFill>
        <p:spPr>
          <a:xfrm>
            <a:off x="10078622" y="10467393"/>
            <a:ext cx="1869784" cy="1815747"/>
          </a:xfrm>
          <a:prstGeom prst="rect">
            <a:avLst/>
          </a:prstGeom>
          <a:ln w="12700">
            <a:miter lim="400000"/>
          </a:ln>
        </p:spPr>
      </p:pic>
      <p:pic>
        <p:nvPicPr>
          <p:cNvPr id="673" name="Docker_(container_engine)_logo.svg" descr="Docker_(container_engine)_logo.svg"/>
          <p:cNvPicPr>
            <a:picLocks noChangeAspect="1"/>
          </p:cNvPicPr>
          <p:nvPr/>
        </p:nvPicPr>
        <p:blipFill>
          <a:blip r:embed="rId7">
            <a:extLst/>
          </a:blip>
          <a:stretch>
            <a:fillRect/>
          </a:stretch>
        </p:blipFill>
        <p:spPr>
          <a:xfrm>
            <a:off x="6066369" y="12123508"/>
            <a:ext cx="4097897" cy="974091"/>
          </a:xfrm>
          <a:prstGeom prst="rect">
            <a:avLst/>
          </a:prstGeom>
          <a:ln w="12700">
            <a:miter lim="400000"/>
          </a:ln>
        </p:spPr>
      </p:pic>
      <p:pic>
        <p:nvPicPr>
          <p:cNvPr id="674" name="Terraform_Logo.svg" descr="Terraform_Logo.svg"/>
          <p:cNvPicPr>
            <a:picLocks noChangeAspect="1"/>
          </p:cNvPicPr>
          <p:nvPr/>
        </p:nvPicPr>
        <p:blipFill>
          <a:blip r:embed="rId8">
            <a:extLst/>
          </a:blip>
          <a:stretch>
            <a:fillRect/>
          </a:stretch>
        </p:blipFill>
        <p:spPr>
          <a:xfrm>
            <a:off x="11659691" y="12537281"/>
            <a:ext cx="3175001" cy="763906"/>
          </a:xfrm>
          <a:prstGeom prst="rect">
            <a:avLst/>
          </a:prstGeom>
          <a:ln w="12700">
            <a:miter lim="400000"/>
          </a:ln>
        </p:spPr>
      </p:pic>
      <p:grpSp>
        <p:nvGrpSpPr>
          <p:cNvPr id="677" name="Group"/>
          <p:cNvGrpSpPr/>
          <p:nvPr/>
        </p:nvGrpSpPr>
        <p:grpSpPr>
          <a:xfrm>
            <a:off x="18230843" y="10731122"/>
            <a:ext cx="1921724" cy="763906"/>
            <a:chOff x="0" y="0"/>
            <a:chExt cx="1921722" cy="763905"/>
          </a:xfrm>
        </p:grpSpPr>
        <p:sp>
          <p:nvSpPr>
            <p:cNvPr id="675" name="Rectangle"/>
            <p:cNvSpPr/>
            <p:nvPr/>
          </p:nvSpPr>
          <p:spPr>
            <a:xfrm>
              <a:off x="2707" y="0"/>
              <a:ext cx="1919016" cy="763906"/>
            </a:xfrm>
            <a:prstGeom prst="rect">
              <a:avLst/>
            </a:prstGeom>
            <a:solidFill>
              <a:srgbClr val="FFFFFF"/>
            </a:solid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defTabSz="584200">
                <a:defRPr sz="3600"/>
              </a:pPr>
            </a:p>
          </p:txBody>
        </p:sp>
        <p:pic>
          <p:nvPicPr>
            <p:cNvPr id="676" name="etcd-horizontal-color.png" descr="etcd-horizontal-color.png"/>
            <p:cNvPicPr>
              <a:picLocks noChangeAspect="1"/>
            </p:cNvPicPr>
            <p:nvPr/>
          </p:nvPicPr>
          <p:blipFill>
            <a:blip r:embed="rId9">
              <a:extLst/>
            </a:blip>
            <a:stretch>
              <a:fillRect/>
            </a:stretch>
          </p:blipFill>
          <p:spPr>
            <a:xfrm>
              <a:off x="0" y="37680"/>
              <a:ext cx="1919016" cy="688545"/>
            </a:xfrm>
            <a:prstGeom prst="rect">
              <a:avLst/>
            </a:prstGeom>
            <a:ln w="12700" cap="flat">
              <a:noFill/>
              <a:miter lim="400000"/>
            </a:ln>
            <a:effectLst/>
          </p:spPr>
        </p:pic>
      </p:grpSp>
      <p:grpSp>
        <p:nvGrpSpPr>
          <p:cNvPr id="680" name="Group"/>
          <p:cNvGrpSpPr/>
          <p:nvPr/>
        </p:nvGrpSpPr>
        <p:grpSpPr>
          <a:xfrm>
            <a:off x="17771585" y="12490743"/>
            <a:ext cx="2645641" cy="856981"/>
            <a:chOff x="0" y="0"/>
            <a:chExt cx="2645640" cy="856980"/>
          </a:xfrm>
        </p:grpSpPr>
        <p:sp>
          <p:nvSpPr>
            <p:cNvPr id="678" name="Rectangle"/>
            <p:cNvSpPr/>
            <p:nvPr/>
          </p:nvSpPr>
          <p:spPr>
            <a:xfrm>
              <a:off x="459" y="21265"/>
              <a:ext cx="2644723" cy="814450"/>
            </a:xfrm>
            <a:prstGeom prst="rect">
              <a:avLst/>
            </a:prstGeom>
            <a:solidFill>
              <a:srgbClr val="FFFFFF"/>
            </a:solid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defTabSz="584200">
                <a:defRPr sz="3600"/>
              </a:pPr>
            </a:p>
          </p:txBody>
        </p:sp>
        <p:pic>
          <p:nvPicPr>
            <p:cNvPr id="679" name="coredns-horizontal-color.png" descr="coredns-horizontal-color.png"/>
            <p:cNvPicPr>
              <a:picLocks noChangeAspect="1"/>
            </p:cNvPicPr>
            <p:nvPr/>
          </p:nvPicPr>
          <p:blipFill>
            <a:blip r:embed="rId10">
              <a:extLst/>
            </a:blip>
            <a:stretch>
              <a:fillRect/>
            </a:stretch>
          </p:blipFill>
          <p:spPr>
            <a:xfrm>
              <a:off x="0" y="0"/>
              <a:ext cx="2645641" cy="856981"/>
            </a:xfrm>
            <a:prstGeom prst="rect">
              <a:avLst/>
            </a:prstGeom>
            <a:ln w="12700" cap="flat">
              <a:noFill/>
              <a:miter lim="400000"/>
            </a:ln>
            <a:effectLst/>
          </p:spPr>
        </p:pic>
      </p:grpSp>
      <p:pic>
        <p:nvPicPr>
          <p:cNvPr id="681" name="Traefik_Logo.svg" descr="Traefik_Logo.svg"/>
          <p:cNvPicPr>
            <a:picLocks noChangeAspect="1"/>
          </p:cNvPicPr>
          <p:nvPr/>
        </p:nvPicPr>
        <p:blipFill>
          <a:blip r:embed="rId11">
            <a:extLst/>
          </a:blip>
          <a:stretch>
            <a:fillRect/>
          </a:stretch>
        </p:blipFill>
        <p:spPr>
          <a:xfrm>
            <a:off x="21032824" y="9590991"/>
            <a:ext cx="1869785" cy="2509515"/>
          </a:xfrm>
          <a:prstGeom prst="rect">
            <a:avLst/>
          </a:prstGeom>
          <a:ln w="12700">
            <a:miter lim="400000"/>
          </a:ln>
        </p:spPr>
      </p:pic>
      <p:pic>
        <p:nvPicPr>
          <p:cNvPr id="682" name="Cilium_Logo.svg" descr="Cilium_Logo.svg"/>
          <p:cNvPicPr>
            <a:picLocks noChangeAspect="1"/>
          </p:cNvPicPr>
          <p:nvPr/>
        </p:nvPicPr>
        <p:blipFill>
          <a:blip r:embed="rId12">
            <a:extLst/>
          </a:blip>
          <a:stretch>
            <a:fillRect/>
          </a:stretch>
        </p:blipFill>
        <p:spPr>
          <a:xfrm>
            <a:off x="21398545" y="12462033"/>
            <a:ext cx="2425701" cy="9144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73"/>
                                        </p:tgtEl>
                                        <p:attrNameLst>
                                          <p:attrName>style.visibility</p:attrName>
                                        </p:attrNameLst>
                                      </p:cBhvr>
                                      <p:to>
                                        <p:strVal val="visible"/>
                                      </p:to>
                                    </p:set>
                                    <p:animEffect filter="fade" transition="in">
                                      <p:cBhvr>
                                        <p:cTn id="7" dur="250"/>
                                        <p:tgtEl>
                                          <p:spTgt spid="673"/>
                                        </p:tgtEl>
                                      </p:cBhvr>
                                    </p:animEffect>
                                  </p:childTnLst>
                                </p:cTn>
                              </p:par>
                            </p:childTnLst>
                          </p:cTn>
                        </p:par>
                        <p:par>
                          <p:cTn id="8" fill="hold">
                            <p:stCondLst>
                              <p:cond delay="250"/>
                            </p:stCondLst>
                            <p:childTnLst>
                              <p:par>
                                <p:cTn id="9" presetClass="entr" nodeType="afterEffect" presetID="10" grpId="2" fill="hold">
                                  <p:stCondLst>
                                    <p:cond delay="0"/>
                                  </p:stCondLst>
                                  <p:iterate type="el" backwards="0">
                                    <p:tmAbs val="0"/>
                                  </p:iterate>
                                  <p:childTnLst>
                                    <p:set>
                                      <p:cBhvr>
                                        <p:cTn id="10" fill="hold"/>
                                        <p:tgtEl>
                                          <p:spTgt spid="672"/>
                                        </p:tgtEl>
                                        <p:attrNameLst>
                                          <p:attrName>style.visibility</p:attrName>
                                        </p:attrNameLst>
                                      </p:cBhvr>
                                      <p:to>
                                        <p:strVal val="visible"/>
                                      </p:to>
                                    </p:set>
                                    <p:animEffect filter="fade" transition="in">
                                      <p:cBhvr>
                                        <p:cTn id="11" dur="250"/>
                                        <p:tgtEl>
                                          <p:spTgt spid="672"/>
                                        </p:tgtEl>
                                      </p:cBhvr>
                                    </p:animEffect>
                                  </p:childTnLst>
                                </p:cTn>
                              </p:par>
                            </p:childTnLst>
                          </p:cTn>
                        </p:par>
                        <p:par>
                          <p:cTn id="12" fill="hold">
                            <p:stCondLst>
                              <p:cond delay="500"/>
                            </p:stCondLst>
                            <p:childTnLst>
                              <p:par>
                                <p:cTn id="13" presetClass="entr" nodeType="afterEffect" presetID="10" grpId="3" fill="hold">
                                  <p:stCondLst>
                                    <p:cond delay="0"/>
                                  </p:stCondLst>
                                  <p:iterate type="el" backwards="0">
                                    <p:tmAbs val="0"/>
                                  </p:iterate>
                                  <p:childTnLst>
                                    <p:set>
                                      <p:cBhvr>
                                        <p:cTn id="14" fill="hold"/>
                                        <p:tgtEl>
                                          <p:spTgt spid="674"/>
                                        </p:tgtEl>
                                        <p:attrNameLst>
                                          <p:attrName>style.visibility</p:attrName>
                                        </p:attrNameLst>
                                      </p:cBhvr>
                                      <p:to>
                                        <p:strVal val="visible"/>
                                      </p:to>
                                    </p:set>
                                    <p:animEffect filter="fade" transition="in">
                                      <p:cBhvr>
                                        <p:cTn id="15" dur="250"/>
                                        <p:tgtEl>
                                          <p:spTgt spid="674"/>
                                        </p:tgtEl>
                                      </p:cBhvr>
                                    </p:animEffect>
                                  </p:childTnLst>
                                </p:cTn>
                              </p:par>
                            </p:childTnLst>
                          </p:cTn>
                        </p:par>
                        <p:par>
                          <p:cTn id="16" fill="hold">
                            <p:stCondLst>
                              <p:cond delay="750"/>
                            </p:stCondLst>
                            <p:childTnLst>
                              <p:par>
                                <p:cTn id="17" presetClass="entr" nodeType="afterEffect" presetID="10" grpId="4" fill="hold">
                                  <p:stCondLst>
                                    <p:cond delay="0"/>
                                  </p:stCondLst>
                                  <p:iterate type="el" backwards="0">
                                    <p:tmAbs val="0"/>
                                  </p:iterate>
                                  <p:childTnLst>
                                    <p:set>
                                      <p:cBhvr>
                                        <p:cTn id="18" fill="hold"/>
                                        <p:tgtEl>
                                          <p:spTgt spid="670"/>
                                        </p:tgtEl>
                                        <p:attrNameLst>
                                          <p:attrName>style.visibility</p:attrName>
                                        </p:attrNameLst>
                                      </p:cBhvr>
                                      <p:to>
                                        <p:strVal val="visible"/>
                                      </p:to>
                                    </p:set>
                                    <p:animEffect filter="fade" transition="in">
                                      <p:cBhvr>
                                        <p:cTn id="19" dur="250"/>
                                        <p:tgtEl>
                                          <p:spTgt spid="670"/>
                                        </p:tgtEl>
                                      </p:cBhvr>
                                    </p:animEffect>
                                  </p:childTnLst>
                                </p:cTn>
                              </p:par>
                            </p:childTnLst>
                          </p:cTn>
                        </p:par>
                        <p:par>
                          <p:cTn id="20" fill="hold">
                            <p:stCondLst>
                              <p:cond delay="1000"/>
                            </p:stCondLst>
                            <p:childTnLst>
                              <p:par>
                                <p:cTn id="21" presetClass="entr" nodeType="afterEffect" presetID="10" grpId="5" fill="hold">
                                  <p:stCondLst>
                                    <p:cond delay="0"/>
                                  </p:stCondLst>
                                  <p:iterate type="el" backwards="0">
                                    <p:tmAbs val="0"/>
                                  </p:iterate>
                                  <p:childTnLst>
                                    <p:set>
                                      <p:cBhvr>
                                        <p:cTn id="22" fill="hold"/>
                                        <p:tgtEl>
                                          <p:spTgt spid="671"/>
                                        </p:tgtEl>
                                        <p:attrNameLst>
                                          <p:attrName>style.visibility</p:attrName>
                                        </p:attrNameLst>
                                      </p:cBhvr>
                                      <p:to>
                                        <p:strVal val="visible"/>
                                      </p:to>
                                    </p:set>
                                    <p:animEffect filter="fade" transition="in">
                                      <p:cBhvr>
                                        <p:cTn id="23" dur="250"/>
                                        <p:tgtEl>
                                          <p:spTgt spid="671"/>
                                        </p:tgtEl>
                                      </p:cBhvr>
                                    </p:animEffect>
                                  </p:childTnLst>
                                </p:cTn>
                              </p:par>
                            </p:childTnLst>
                          </p:cTn>
                        </p:par>
                        <p:par>
                          <p:cTn id="24" fill="hold">
                            <p:stCondLst>
                              <p:cond delay="1250"/>
                            </p:stCondLst>
                            <p:childTnLst>
                              <p:par>
                                <p:cTn id="25" presetClass="entr" nodeType="afterEffect" presetID="10" grpId="6" fill="hold">
                                  <p:stCondLst>
                                    <p:cond delay="0"/>
                                  </p:stCondLst>
                                  <p:iterate type="el" backwards="0">
                                    <p:tmAbs val="0"/>
                                  </p:iterate>
                                  <p:childTnLst>
                                    <p:set>
                                      <p:cBhvr>
                                        <p:cTn id="26" fill="hold"/>
                                        <p:tgtEl>
                                          <p:spTgt spid="677"/>
                                        </p:tgtEl>
                                        <p:attrNameLst>
                                          <p:attrName>style.visibility</p:attrName>
                                        </p:attrNameLst>
                                      </p:cBhvr>
                                      <p:to>
                                        <p:strVal val="visible"/>
                                      </p:to>
                                    </p:set>
                                    <p:animEffect filter="fade" transition="in">
                                      <p:cBhvr>
                                        <p:cTn id="27" dur="250"/>
                                        <p:tgtEl>
                                          <p:spTgt spid="677"/>
                                        </p:tgtEl>
                                      </p:cBhvr>
                                    </p:animEffect>
                                  </p:childTnLst>
                                </p:cTn>
                              </p:par>
                            </p:childTnLst>
                          </p:cTn>
                        </p:par>
                        <p:par>
                          <p:cTn id="28" fill="hold">
                            <p:stCondLst>
                              <p:cond delay="1500"/>
                            </p:stCondLst>
                            <p:childTnLst>
                              <p:par>
                                <p:cTn id="29" presetClass="entr" nodeType="afterEffect" presetID="10" grpId="7" fill="hold">
                                  <p:stCondLst>
                                    <p:cond delay="0"/>
                                  </p:stCondLst>
                                  <p:iterate type="el" backwards="0">
                                    <p:tmAbs val="0"/>
                                  </p:iterate>
                                  <p:childTnLst>
                                    <p:set>
                                      <p:cBhvr>
                                        <p:cTn id="30" fill="hold"/>
                                        <p:tgtEl>
                                          <p:spTgt spid="680"/>
                                        </p:tgtEl>
                                        <p:attrNameLst>
                                          <p:attrName>style.visibility</p:attrName>
                                        </p:attrNameLst>
                                      </p:cBhvr>
                                      <p:to>
                                        <p:strVal val="visible"/>
                                      </p:to>
                                    </p:set>
                                    <p:animEffect filter="fade" transition="in">
                                      <p:cBhvr>
                                        <p:cTn id="31" dur="250"/>
                                        <p:tgtEl>
                                          <p:spTgt spid="680"/>
                                        </p:tgtEl>
                                      </p:cBhvr>
                                    </p:animEffect>
                                  </p:childTnLst>
                                </p:cTn>
                              </p:par>
                            </p:childTnLst>
                          </p:cTn>
                        </p:par>
                        <p:par>
                          <p:cTn id="32" fill="hold">
                            <p:stCondLst>
                              <p:cond delay="1750"/>
                            </p:stCondLst>
                            <p:childTnLst>
                              <p:par>
                                <p:cTn id="33" presetClass="entr" nodeType="afterEffect" presetID="10" grpId="8" fill="hold">
                                  <p:stCondLst>
                                    <p:cond delay="0"/>
                                  </p:stCondLst>
                                  <p:iterate type="el" backwards="0">
                                    <p:tmAbs val="0"/>
                                  </p:iterate>
                                  <p:childTnLst>
                                    <p:set>
                                      <p:cBhvr>
                                        <p:cTn id="34" fill="hold"/>
                                        <p:tgtEl>
                                          <p:spTgt spid="681"/>
                                        </p:tgtEl>
                                        <p:attrNameLst>
                                          <p:attrName>style.visibility</p:attrName>
                                        </p:attrNameLst>
                                      </p:cBhvr>
                                      <p:to>
                                        <p:strVal val="visible"/>
                                      </p:to>
                                    </p:set>
                                    <p:animEffect filter="fade" transition="in">
                                      <p:cBhvr>
                                        <p:cTn id="35" dur="250"/>
                                        <p:tgtEl>
                                          <p:spTgt spid="681"/>
                                        </p:tgtEl>
                                      </p:cBhvr>
                                    </p:animEffect>
                                  </p:childTnLst>
                                </p:cTn>
                              </p:par>
                            </p:childTnLst>
                          </p:cTn>
                        </p:par>
                        <p:par>
                          <p:cTn id="36" fill="hold">
                            <p:stCondLst>
                              <p:cond delay="2000"/>
                            </p:stCondLst>
                            <p:childTnLst>
                              <p:par>
                                <p:cTn id="37" presetClass="entr" nodeType="afterEffect" presetID="10" grpId="9" fill="hold">
                                  <p:stCondLst>
                                    <p:cond delay="0"/>
                                  </p:stCondLst>
                                  <p:iterate type="el" backwards="0">
                                    <p:tmAbs val="0"/>
                                  </p:iterate>
                                  <p:childTnLst>
                                    <p:set>
                                      <p:cBhvr>
                                        <p:cTn id="38" fill="hold"/>
                                        <p:tgtEl>
                                          <p:spTgt spid="682"/>
                                        </p:tgtEl>
                                        <p:attrNameLst>
                                          <p:attrName>style.visibility</p:attrName>
                                        </p:attrNameLst>
                                      </p:cBhvr>
                                      <p:to>
                                        <p:strVal val="visible"/>
                                      </p:to>
                                    </p:set>
                                    <p:animEffect filter="fade" transition="in">
                                      <p:cBhvr>
                                        <p:cTn id="39" dur="250"/>
                                        <p:tgtEl>
                                          <p:spTgt spid="6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1" grpId="8"/>
      <p:bldP build="whole" bldLvl="1" animBg="1" rev="0" advAuto="0" spid="682" grpId="9"/>
      <p:bldP build="whole" bldLvl="1" animBg="1" rev="0" advAuto="0" spid="670" grpId="4"/>
      <p:bldP build="whole" bldLvl="1" animBg="1" rev="0" advAuto="0" spid="674" grpId="3"/>
      <p:bldP build="whole" bldLvl="1" animBg="1" rev="0" advAuto="0" spid="671" grpId="5"/>
      <p:bldP build="whole" bldLvl="1" animBg="1" rev="0" advAuto="0" spid="677" grpId="6"/>
      <p:bldP build="whole" bldLvl="1" animBg="1" rev="0" advAuto="0" spid="672" grpId="2"/>
      <p:bldP build="whole" bldLvl="1" animBg="1" rev="0" advAuto="0" spid="673" grpId="1"/>
      <p:bldP build="whole" bldLvl="1" animBg="1" rev="0" advAuto="0" spid="680" grpId="7"/>
    </p:bldLst>
  </p:timing>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86" name="The_C_Programming_Language_logo.svg" descr="The_C_Programming_Language_logo.svg"/>
          <p:cNvPicPr>
            <a:picLocks noChangeAspect="1"/>
          </p:cNvPicPr>
          <p:nvPr/>
        </p:nvPicPr>
        <p:blipFill>
          <a:blip r:embed="rId3">
            <a:extLst/>
          </a:blip>
          <a:stretch>
            <a:fillRect/>
          </a:stretch>
        </p:blipFill>
        <p:spPr>
          <a:xfrm>
            <a:off x="4102548" y="3667126"/>
            <a:ext cx="2822485" cy="2946798"/>
          </a:xfrm>
          <a:prstGeom prst="rect">
            <a:avLst/>
          </a:prstGeom>
          <a:ln w="12700">
            <a:miter lim="400000"/>
          </a:ln>
        </p:spPr>
      </p:pic>
      <p:pic>
        <p:nvPicPr>
          <p:cNvPr id="687" name="Python-logo-notext.svg" descr="Python-logo-notext.svg"/>
          <p:cNvPicPr>
            <a:picLocks noChangeAspect="1"/>
          </p:cNvPicPr>
          <p:nvPr/>
        </p:nvPicPr>
        <p:blipFill>
          <a:blip r:embed="rId4">
            <a:extLst/>
          </a:blip>
          <a:stretch>
            <a:fillRect/>
          </a:stretch>
        </p:blipFill>
        <p:spPr>
          <a:xfrm>
            <a:off x="17698169" y="3885829"/>
            <a:ext cx="3036725" cy="3331274"/>
          </a:xfrm>
          <a:prstGeom prst="rect">
            <a:avLst/>
          </a:prstGeom>
          <a:ln w="12700">
            <a:miter lim="400000"/>
          </a:ln>
        </p:spPr>
      </p:pic>
      <p:pic>
        <p:nvPicPr>
          <p:cNvPr id="688" name="Love_Heart_symbol_reflection.svg" descr="Love_Heart_symbol_reflection.svg"/>
          <p:cNvPicPr>
            <a:picLocks noChangeAspect="1"/>
          </p:cNvPicPr>
          <p:nvPr/>
        </p:nvPicPr>
        <p:blipFill>
          <a:blip r:embed="rId5">
            <a:extLst/>
          </a:blip>
          <a:stretch>
            <a:fillRect/>
          </a:stretch>
        </p:blipFill>
        <p:spPr>
          <a:xfrm>
            <a:off x="10507064" y="6303833"/>
            <a:ext cx="3369873" cy="3108585"/>
          </a:xfrm>
          <a:prstGeom prst="rect">
            <a:avLst/>
          </a:prstGeom>
          <a:ln w="12700">
            <a:miter lim="400000"/>
          </a:ln>
        </p:spPr>
      </p:pic>
      <p:grpSp>
        <p:nvGrpSpPr>
          <p:cNvPr id="691" name="Group"/>
          <p:cNvGrpSpPr/>
          <p:nvPr/>
        </p:nvGrpSpPr>
        <p:grpSpPr>
          <a:xfrm>
            <a:off x="10995421" y="9696932"/>
            <a:ext cx="2393158" cy="3533302"/>
            <a:chOff x="0" y="0"/>
            <a:chExt cx="2393156" cy="3533300"/>
          </a:xfrm>
        </p:grpSpPr>
        <p:pic>
          <p:nvPicPr>
            <p:cNvPr id="689" name="Baby_anthony_liekens_01-human.svg" descr="Baby_anthony_liekens_01-human.svg"/>
            <p:cNvPicPr>
              <a:picLocks noChangeAspect="1"/>
            </p:cNvPicPr>
            <p:nvPr/>
          </p:nvPicPr>
          <p:blipFill>
            <a:blip r:embed="rId6">
              <a:extLst/>
            </a:blip>
            <a:stretch>
              <a:fillRect/>
            </a:stretch>
          </p:blipFill>
          <p:spPr>
            <a:xfrm>
              <a:off x="0" y="56779"/>
              <a:ext cx="2393157" cy="3476522"/>
            </a:xfrm>
            <a:prstGeom prst="rect">
              <a:avLst/>
            </a:prstGeom>
            <a:ln w="12700" cap="flat">
              <a:noFill/>
              <a:miter lim="400000"/>
            </a:ln>
            <a:effectLst/>
          </p:spPr>
        </p:pic>
        <p:pic>
          <p:nvPicPr>
            <p:cNvPr id="690" name="Go_gopher_favicon.svg" descr="Go_gopher_favicon.svg"/>
            <p:cNvPicPr>
              <a:picLocks noChangeAspect="1"/>
            </p:cNvPicPr>
            <p:nvPr/>
          </p:nvPicPr>
          <p:blipFill>
            <a:blip r:embed="rId7">
              <a:extLst/>
            </a:blip>
            <a:stretch>
              <a:fillRect/>
            </a:stretch>
          </p:blipFill>
          <p:spPr>
            <a:xfrm>
              <a:off x="493807" y="0"/>
              <a:ext cx="1405543" cy="1405542"/>
            </a:xfrm>
            <a:prstGeom prst="rect">
              <a:avLst/>
            </a:prstGeom>
            <a:ln w="12700" cap="flat">
              <a:noFill/>
              <a:miter lim="400000"/>
            </a:ln>
            <a:effectLst/>
          </p:spPr>
        </p:pic>
      </p:grpSp>
      <p:pic>
        <p:nvPicPr>
          <p:cNvPr id="692" name="Go_Logo_Blue.svg" descr="Go_Logo_Blue.svg"/>
          <p:cNvPicPr>
            <a:picLocks noChangeAspect="1"/>
          </p:cNvPicPr>
          <p:nvPr/>
        </p:nvPicPr>
        <p:blipFill>
          <a:blip r:embed="rId8">
            <a:extLst/>
          </a:blip>
          <a:stretch>
            <a:fillRect/>
          </a:stretch>
        </p:blipFill>
        <p:spPr>
          <a:xfrm>
            <a:off x="13343010" y="10778676"/>
            <a:ext cx="3668316" cy="136981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686"/>
                                        </p:tgtEl>
                                        <p:attrNameLst>
                                          <p:attrName>style.visibility</p:attrName>
                                        </p:attrNameLst>
                                      </p:cBhvr>
                                      <p:to>
                                        <p:strVal val="visible"/>
                                      </p:to>
                                    </p:set>
                                    <p:animEffect filter="fade" transition="in">
                                      <p:cBhvr>
                                        <p:cTn id="7" dur="250"/>
                                        <p:tgtEl>
                                          <p:spTgt spid="686"/>
                                        </p:tgtEl>
                                      </p:cBhvr>
                                    </p:animEffect>
                                  </p:childTnLst>
                                </p:cTn>
                              </p:par>
                            </p:childTnLst>
                          </p:cTn>
                        </p:par>
                        <p:par>
                          <p:cTn id="8" fill="hold">
                            <p:stCondLst>
                              <p:cond delay="250"/>
                            </p:stCondLst>
                            <p:childTnLst>
                              <p:par>
                                <p:cTn id="9" presetClass="entr" nodeType="afterEffect" presetID="10" grpId="2" fill="hold">
                                  <p:stCondLst>
                                    <p:cond delay="0"/>
                                  </p:stCondLst>
                                  <p:iterate type="el" backwards="0">
                                    <p:tmAbs val="0"/>
                                  </p:iterate>
                                  <p:childTnLst>
                                    <p:set>
                                      <p:cBhvr>
                                        <p:cTn id="10" fill="hold"/>
                                        <p:tgtEl>
                                          <p:spTgt spid="687"/>
                                        </p:tgtEl>
                                        <p:attrNameLst>
                                          <p:attrName>style.visibility</p:attrName>
                                        </p:attrNameLst>
                                      </p:cBhvr>
                                      <p:to>
                                        <p:strVal val="visible"/>
                                      </p:to>
                                    </p:set>
                                    <p:animEffect filter="fade" transition="in">
                                      <p:cBhvr>
                                        <p:cTn id="11" dur="250"/>
                                        <p:tgtEl>
                                          <p:spTgt spid="687"/>
                                        </p:tgtEl>
                                      </p:cBhvr>
                                    </p:animEffect>
                                  </p:childTnLst>
                                </p:cTn>
                              </p:par>
                            </p:childTnLst>
                          </p:cTn>
                        </p:par>
                        <p:par>
                          <p:cTn id="12" fill="hold">
                            <p:stCondLst>
                              <p:cond delay="0"/>
                            </p:stCondLst>
                            <p:childTnLst>
                              <p:par>
                                <p:cTn id="13" presetClass="path" nodeType="afterEffect" presetSubtype="0" presetID="-1" grpId="3" accel="50000" decel="50000" fill="hold">
                                  <p:stCondLst>
                                    <p:cond delay="0"/>
                                  </p:stCondLst>
                                  <p:childTnLst>
                                    <p:animMotion path="M 0.000000 0.000000 L 0.167596 0.000000" origin="layout" pathEditMode="relative">
                                      <p:cBhvr>
                                        <p:cTn id="14" dur="250" fill="hold"/>
                                        <p:tgtEl>
                                          <p:spTgt spid="686"/>
                                        </p:tgtEl>
                                        <p:attrNameLst>
                                          <p:attrName>ppt_x</p:attrName>
                                          <p:attrName>ppt_y</p:attrName>
                                        </p:attrNameLst>
                                      </p:cBhvr>
                                    </p:animMotion>
                                  </p:childTnLst>
                                </p:cTn>
                              </p:par>
                            </p:childTnLst>
                          </p:cTn>
                        </p:par>
                        <p:par>
                          <p:cTn id="15" fill="hold">
                            <p:stCondLst>
                              <p:cond delay="0"/>
                            </p:stCondLst>
                            <p:childTnLst>
                              <p:par>
                                <p:cTn id="16" presetClass="path" nodeType="withEffect" presetSubtype="0" presetID="-1" grpId="4" accel="50000" decel="50000" fill="hold">
                                  <p:stCondLst>
                                    <p:cond delay="0"/>
                                  </p:stCondLst>
                                  <p:childTnLst>
                                    <p:animMotion path="M 0.000000 0.000000 L -0.166903 0.000000" origin="layout" pathEditMode="relative">
                                      <p:cBhvr>
                                        <p:cTn id="17" dur="250" fill="hold"/>
                                        <p:tgtEl>
                                          <p:spTgt spid="687"/>
                                        </p:tgtEl>
                                        <p:attrNameLst>
                                          <p:attrName>ppt_x</p:attrName>
                                          <p:attrName>ppt_y</p:attrName>
                                        </p:attrNameLst>
                                      </p:cBhvr>
                                    </p:animMotion>
                                  </p:childTnLst>
                                </p:cTn>
                              </p:par>
                            </p:childTnLst>
                          </p:cTn>
                        </p:par>
                        <p:par>
                          <p:cTn id="18" fill="hold">
                            <p:stCondLst>
                              <p:cond delay="250"/>
                            </p:stCondLst>
                            <p:childTnLst>
                              <p:par>
                                <p:cTn id="19" presetClass="entr" nodeType="afterEffect" presetID="10" grpId="5" fill="hold">
                                  <p:stCondLst>
                                    <p:cond delay="0"/>
                                  </p:stCondLst>
                                  <p:iterate type="el" backwards="0">
                                    <p:tmAbs val="0"/>
                                  </p:iterate>
                                  <p:childTnLst>
                                    <p:set>
                                      <p:cBhvr>
                                        <p:cTn id="20" fill="hold"/>
                                        <p:tgtEl>
                                          <p:spTgt spid="688"/>
                                        </p:tgtEl>
                                        <p:attrNameLst>
                                          <p:attrName>style.visibility</p:attrName>
                                        </p:attrNameLst>
                                      </p:cBhvr>
                                      <p:to>
                                        <p:strVal val="visible"/>
                                      </p:to>
                                    </p:set>
                                    <p:animEffect filter="fade" transition="in">
                                      <p:cBhvr>
                                        <p:cTn id="21" dur="250"/>
                                        <p:tgtEl>
                                          <p:spTgt spid="688"/>
                                        </p:tgtEl>
                                      </p:cBhvr>
                                    </p:animEffect>
                                  </p:childTnLst>
                                </p:cTn>
                              </p:par>
                            </p:childTnLst>
                          </p:cTn>
                        </p:par>
                        <p:par>
                          <p:cTn id="22" fill="hold">
                            <p:stCondLst>
                              <p:cond delay="0"/>
                            </p:stCondLst>
                            <p:childTnLst>
                              <p:par>
                                <p:cTn id="23" presetClass="emph" nodeType="afterEffect" presetSubtype="0" presetID="26" grpId="6" fill="hold">
                                  <p:stCondLst>
                                    <p:cond delay="0"/>
                                  </p:stCondLst>
                                  <p:childTnLst>
                                    <p:animEffect filter="fade" transition="out">
                                      <p:cBhvr>
                                        <p:cTn id="24" dur="500" fill="hold" tmFilter="0, 0; .2, .5; .8, .5; 1, 0"/>
                                        <p:tgtEl>
                                          <p:spTgt spid="688"/>
                                        </p:tgtEl>
                                      </p:cBhvr>
                                    </p:animEffect>
                                    <p:animScale>
                                      <p:cBhvr>
                                        <p:cTn id="25" dur="250" fill="hold"/>
                                        <p:tgtEl>
                                          <p:spTgt spid="688"/>
                                        </p:tgtEl>
                                      </p:cBhvr>
                                      <p:by x="105000" y="105000"/>
                                    </p:animScale>
                                  </p:childTnLst>
                                </p:cTn>
                              </p:par>
                            </p:childTnLst>
                          </p:cTn>
                        </p:par>
                        <p:par>
                          <p:cTn id="26" fill="hold">
                            <p:stCondLst>
                              <p:cond delay="500"/>
                            </p:stCondLst>
                            <p:childTnLst>
                              <p:par>
                                <p:cTn id="27" presetClass="entr" nodeType="afterEffect" presetSubtype="16" presetID="23" grpId="7" fill="hold">
                                  <p:stCondLst>
                                    <p:cond delay="0"/>
                                  </p:stCondLst>
                                  <p:iterate type="el" backwards="0">
                                    <p:tmAbs val="0"/>
                                  </p:iterate>
                                  <p:childTnLst>
                                    <p:set>
                                      <p:cBhvr>
                                        <p:cTn id="28" fill="hold"/>
                                        <p:tgtEl>
                                          <p:spTgt spid="691"/>
                                        </p:tgtEl>
                                        <p:attrNameLst>
                                          <p:attrName>style.visibility</p:attrName>
                                        </p:attrNameLst>
                                      </p:cBhvr>
                                      <p:to>
                                        <p:strVal val="visible"/>
                                      </p:to>
                                    </p:set>
                                    <p:anim calcmode="lin" valueType="num">
                                      <p:cBhvr>
                                        <p:cTn id="29" dur="750" fill="hold"/>
                                        <p:tgtEl>
                                          <p:spTgt spid="691"/>
                                        </p:tgtEl>
                                        <p:attrNameLst>
                                          <p:attrName>ppt_w</p:attrName>
                                        </p:attrNameLst>
                                      </p:cBhvr>
                                      <p:tavLst>
                                        <p:tav tm="0">
                                          <p:val>
                                            <p:fltVal val="0"/>
                                          </p:val>
                                        </p:tav>
                                        <p:tav tm="100000">
                                          <p:val>
                                            <p:strVal val="#ppt_w"/>
                                          </p:val>
                                        </p:tav>
                                      </p:tavLst>
                                    </p:anim>
                                    <p:anim calcmode="lin" valueType="num">
                                      <p:cBhvr>
                                        <p:cTn id="30" dur="750" fill="hold"/>
                                        <p:tgtEl>
                                          <p:spTgt spid="691"/>
                                        </p:tgtEl>
                                        <p:attrNameLst>
                                          <p:attrName>ppt_h</p:attrName>
                                        </p:attrNameLst>
                                      </p:cBhvr>
                                      <p:tavLst>
                                        <p:tav tm="0">
                                          <p:val>
                                            <p:fltVal val="0"/>
                                          </p:val>
                                        </p:tav>
                                        <p:tav tm="100000">
                                          <p:val>
                                            <p:strVal val="#ppt_h"/>
                                          </p:val>
                                        </p:tav>
                                      </p:tavLst>
                                    </p:anim>
                                  </p:childTnLst>
                                </p:cTn>
                              </p:par>
                            </p:childTnLst>
                          </p:cTn>
                        </p:par>
                        <p:par>
                          <p:cTn id="31" fill="hold">
                            <p:stCondLst>
                              <p:cond delay="1250"/>
                            </p:stCondLst>
                            <p:childTnLst>
                              <p:par>
                                <p:cTn id="32" presetClass="entr" nodeType="afterEffect" presetID="10" grpId="8" fill="hold">
                                  <p:stCondLst>
                                    <p:cond delay="0"/>
                                  </p:stCondLst>
                                  <p:iterate type="el" backwards="0">
                                    <p:tmAbs val="0"/>
                                  </p:iterate>
                                  <p:childTnLst>
                                    <p:set>
                                      <p:cBhvr>
                                        <p:cTn id="33" fill="hold"/>
                                        <p:tgtEl>
                                          <p:spTgt spid="692"/>
                                        </p:tgtEl>
                                        <p:attrNameLst>
                                          <p:attrName>style.visibility</p:attrName>
                                        </p:attrNameLst>
                                      </p:cBhvr>
                                      <p:to>
                                        <p:strVal val="visible"/>
                                      </p:to>
                                    </p:set>
                                    <p:animEffect filter="fade" transition="in">
                                      <p:cBhvr>
                                        <p:cTn id="34" dur="500"/>
                                        <p:tgtEl>
                                          <p:spTgt spid="692"/>
                                        </p:tgtEl>
                                      </p:cBhvr>
                                    </p:animEffect>
                                  </p:childTnLst>
                                </p:cTn>
                              </p:par>
                            </p:childTnLst>
                          </p:cTn>
                        </p:par>
                        <p:par>
                          <p:cTn id="35" fill="hold">
                            <p:stCondLst>
                              <p:cond delay="1750"/>
                            </p:stCondLst>
                            <p:childTnLst>
                              <p:par>
                                <p:cTn id="36" presetClass="exit" nodeType="afterEffect" presetSubtype="2" presetID="2" grpId="9" fill="hold">
                                  <p:stCondLst>
                                    <p:cond delay="0"/>
                                  </p:stCondLst>
                                  <p:iterate type="el" backwards="0">
                                    <p:tmAbs val="0"/>
                                  </p:iterate>
                                  <p:childTnLst>
                                    <p:anim calcmode="lin" valueType="num">
                                      <p:cBhvr>
                                        <p:cTn id="37" dur="1250" fill="hold"/>
                                        <p:tgtEl>
                                          <p:spTgt spid="691"/>
                                        </p:tgtEl>
                                        <p:attrNameLst>
                                          <p:attrName>ppt_x</p:attrName>
                                        </p:attrNameLst>
                                      </p:cBhvr>
                                      <p:tavLst>
                                        <p:tav tm="0">
                                          <p:val>
                                            <p:strVal val="ppt_x"/>
                                          </p:val>
                                        </p:tav>
                                        <p:tav tm="100000">
                                          <p:val>
                                            <p:strVal val="1+ppt_w/2"/>
                                          </p:val>
                                        </p:tav>
                                      </p:tavLst>
                                    </p:anim>
                                    <p:anim calcmode="lin" valueType="num">
                                      <p:cBhvr>
                                        <p:cTn id="38" dur="1250" fill="hold"/>
                                        <p:tgtEl>
                                          <p:spTgt spid="691"/>
                                        </p:tgtEl>
                                        <p:attrNameLst>
                                          <p:attrName>ppt_y</p:attrName>
                                        </p:attrNameLst>
                                      </p:cBhvr>
                                      <p:tavLst>
                                        <p:tav tm="0">
                                          <p:val>
                                            <p:strVal val="ppt_y"/>
                                          </p:val>
                                        </p:tav>
                                        <p:tav tm="100000">
                                          <p:val>
                                            <p:strVal val="ppt_y"/>
                                          </p:val>
                                        </p:tav>
                                      </p:tavLst>
                                    </p:anim>
                                    <p:set>
                                      <p:cBhvr>
                                        <p:cTn id="39" fill="hold">
                                          <p:stCondLst>
                                            <p:cond delay="1249"/>
                                          </p:stCondLst>
                                        </p:cTn>
                                        <p:tgtEl>
                                          <p:spTgt spid="6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7" grpId="2"/>
      <p:bldP build="whole" bldLvl="1" animBg="1" rev="0" advAuto="0" spid="691" grpId="7"/>
      <p:bldP build="whole" bldLvl="1" animBg="1" rev="0" advAuto="0" spid="691" grpId="9"/>
      <p:bldP build="whole" bldLvl="1" animBg="1" rev="0" advAuto="0" spid="688" grpId="5"/>
      <p:bldP build="whole" bldLvl="1" animBg="1" rev="0" advAuto="0" spid="688" grpId="6"/>
      <p:bldP build="whole" bldLvl="1" animBg="1" rev="0" advAuto="0" spid="692" grpId="8"/>
      <p:bldP build="whole" bldLvl="1" animBg="1" rev="0" advAuto="0" spid="686" grpId="1"/>
    </p:bldLst>
  </p:timing>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6" name="Source of Truth (SoT)"/>
          <p:cNvSpPr txBox="1"/>
          <p:nvPr>
            <p:ph type="title"/>
          </p:nvPr>
        </p:nvSpPr>
        <p:spPr>
          <a:prstGeom prst="rect">
            <a:avLst/>
          </a:prstGeom>
        </p:spPr>
        <p:txBody>
          <a:bodyPr/>
          <a:lstStyle/>
          <a:p>
            <a:pPr/>
            <a:r>
              <a:t>Source of Truth (SoT)</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0" name="What is a Source of Truth?"/>
          <p:cNvSpPr txBox="1"/>
          <p:nvPr>
            <p:ph type="title"/>
          </p:nvPr>
        </p:nvSpPr>
        <p:spPr>
          <a:prstGeom prst="rect">
            <a:avLst/>
          </a:prstGeom>
        </p:spPr>
        <p:txBody>
          <a:bodyPr/>
          <a:lstStyle/>
          <a:p>
            <a:pPr/>
            <a:r>
              <a:t>What is a Source of Truth?</a:t>
            </a:r>
          </a:p>
        </p:txBody>
      </p:sp>
      <p:sp>
        <p:nvSpPr>
          <p:cNvPr id="701" name="Source of Truth (SoT)…"/>
          <p:cNvSpPr txBox="1"/>
          <p:nvPr>
            <p:ph type="body" idx="1"/>
          </p:nvPr>
        </p:nvSpPr>
        <p:spPr>
          <a:xfrm>
            <a:off x="2667000" y="3554015"/>
            <a:ext cx="19050000" cy="8590360"/>
          </a:xfrm>
          <a:prstGeom prst="rect">
            <a:avLst/>
          </a:prstGeom>
        </p:spPr>
        <p:txBody>
          <a:bodyPr/>
          <a:lstStyle/>
          <a:p>
            <a:pPr/>
            <a:r>
              <a:t>Source of Truth (SoT)</a:t>
            </a:r>
          </a:p>
          <a:p>
            <a:pPr/>
            <a:r>
              <a:rPr u="sng">
                <a:hlinkClick r:id="rId3" invalidUrl="" action="" tgtFrame="" tooltip="" history="1" highlightClick="0" endSnd="0"/>
              </a:rPr>
              <a:t>Single Source of Truth</a:t>
            </a:r>
            <a:r>
              <a:t> (SSoT)</a:t>
            </a:r>
          </a:p>
          <a:p>
            <a:pPr/>
            <a:r>
              <a:t>Source of Intent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01">
                                            <p:bg/>
                                          </p:spTgt>
                                        </p:tgtEl>
                                        <p:attrNameLst>
                                          <p:attrName>style.visibility</p:attrName>
                                        </p:attrNameLst>
                                      </p:cBhvr>
                                      <p:to>
                                        <p:strVal val="visible"/>
                                      </p:to>
                                    </p:set>
                                    <p:animEffect filter="fade" transition="in">
                                      <p:cBhvr>
                                        <p:cTn id="7" dur="250"/>
                                        <p:tgtEl>
                                          <p:spTgt spid="70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01">
                                            <p:txEl>
                                              <p:pRg st="0" end="0"/>
                                            </p:txEl>
                                          </p:spTgt>
                                        </p:tgtEl>
                                        <p:attrNameLst>
                                          <p:attrName>style.visibility</p:attrName>
                                        </p:attrNameLst>
                                      </p:cBhvr>
                                      <p:to>
                                        <p:strVal val="visible"/>
                                      </p:to>
                                    </p:set>
                                    <p:animEffect filter="fade" transition="in">
                                      <p:cBhvr>
                                        <p:cTn id="10" dur="250"/>
                                        <p:tgtEl>
                                          <p:spTgt spid="701">
                                            <p:txEl>
                                              <p:pRg st="0" end="0"/>
                                            </p:txEl>
                                          </p:spTgt>
                                        </p:tgtEl>
                                      </p:cBhvr>
                                    </p:animEffect>
                                  </p:childTnLst>
                                </p:cTn>
                              </p:par>
                            </p:childTnLst>
                          </p:cTn>
                        </p:par>
                        <p:par>
                          <p:cTn id="11" fill="hold">
                            <p:stCondLst>
                              <p:cond delay="250"/>
                            </p:stCondLst>
                            <p:childTnLst>
                              <p:par>
                                <p:cTn id="12" presetClass="entr" nodeType="afterEffect" presetID="10" grpId="1" fill="hold">
                                  <p:stCondLst>
                                    <p:cond delay="0"/>
                                  </p:stCondLst>
                                  <p:iterate type="el" backwards="0">
                                    <p:tmAbs val="0"/>
                                  </p:iterate>
                                  <p:childTnLst>
                                    <p:set>
                                      <p:cBhvr>
                                        <p:cTn id="13" fill="hold"/>
                                        <p:tgtEl>
                                          <p:spTgt spid="701">
                                            <p:txEl>
                                              <p:pRg st="1" end="1"/>
                                            </p:txEl>
                                          </p:spTgt>
                                        </p:tgtEl>
                                        <p:attrNameLst>
                                          <p:attrName>style.visibility</p:attrName>
                                        </p:attrNameLst>
                                      </p:cBhvr>
                                      <p:to>
                                        <p:strVal val="visible"/>
                                      </p:to>
                                    </p:set>
                                    <p:animEffect filter="fade" transition="in">
                                      <p:cBhvr>
                                        <p:cTn id="14" dur="250"/>
                                        <p:tgtEl>
                                          <p:spTgt spid="701">
                                            <p:txEl>
                                              <p:pRg st="1" end="1"/>
                                            </p:txEl>
                                          </p:spTgt>
                                        </p:tgtEl>
                                      </p:cBhvr>
                                    </p:animEffect>
                                  </p:childTnLst>
                                </p:cTn>
                              </p:par>
                            </p:childTnLst>
                          </p:cTn>
                        </p:par>
                        <p:par>
                          <p:cTn id="15" fill="hold">
                            <p:stCondLst>
                              <p:cond delay="500"/>
                            </p:stCondLst>
                            <p:childTnLst>
                              <p:par>
                                <p:cTn id="16" presetClass="entr" nodeType="afterEffect" presetID="10" grpId="1" fill="hold">
                                  <p:stCondLst>
                                    <p:cond delay="0"/>
                                  </p:stCondLst>
                                  <p:iterate type="el" backwards="0">
                                    <p:tmAbs val="0"/>
                                  </p:iterate>
                                  <p:childTnLst>
                                    <p:set>
                                      <p:cBhvr>
                                        <p:cTn id="17" fill="hold"/>
                                        <p:tgtEl>
                                          <p:spTgt spid="701">
                                            <p:txEl>
                                              <p:pRg st="2" end="2"/>
                                            </p:txEl>
                                          </p:spTgt>
                                        </p:tgtEl>
                                        <p:attrNameLst>
                                          <p:attrName>style.visibility</p:attrName>
                                        </p:attrNameLst>
                                      </p:cBhvr>
                                      <p:to>
                                        <p:strVal val="visible"/>
                                      </p:to>
                                    </p:set>
                                    <p:animEffect filter="fade" transition="in">
                                      <p:cBhvr>
                                        <p:cTn id="18" dur="250"/>
                                        <p:tgtEl>
                                          <p:spTgt spid="70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01" grpId="1"/>
    </p:bldLst>
  </p:timing>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5" name="Sources of Truth"/>
          <p:cNvSpPr txBox="1"/>
          <p:nvPr>
            <p:ph type="title"/>
          </p:nvPr>
        </p:nvSpPr>
        <p:spPr>
          <a:prstGeom prst="rect">
            <a:avLst/>
          </a:prstGeom>
        </p:spPr>
        <p:txBody>
          <a:bodyPr/>
          <a:lstStyle/>
          <a:p>
            <a:pPr/>
            <a:r>
              <a:t>Sources of Truth</a:t>
            </a:r>
          </a:p>
        </p:txBody>
      </p:sp>
      <p:sp>
        <p:nvSpPr>
          <p:cNvPr id="706" name="NetBox from NetBox Labs…"/>
          <p:cNvSpPr txBox="1"/>
          <p:nvPr>
            <p:ph type="body" idx="1"/>
          </p:nvPr>
        </p:nvSpPr>
        <p:spPr>
          <a:prstGeom prst="rect">
            <a:avLst/>
          </a:prstGeom>
        </p:spPr>
        <p:txBody>
          <a:bodyPr/>
          <a:lstStyle/>
          <a:p>
            <a:pPr>
              <a:defRPr sz="5200"/>
            </a:pPr>
            <a:r>
              <a:rPr u="sng">
                <a:hlinkClick r:id="rId3" invalidUrl="" action="" tgtFrame="" tooltip="" history="1" highlightClick="0" endSnd="0"/>
              </a:rPr>
              <a:t>NetBox</a:t>
            </a:r>
            <a:r>
              <a:t> from </a:t>
            </a:r>
            <a:r>
              <a:rPr u="sng">
                <a:hlinkClick r:id="rId4" invalidUrl="" action="" tgtFrame="" tooltip="" history="1" highlightClick="0" endSnd="0"/>
              </a:rPr>
              <a:t>NetBox Labs</a:t>
            </a:r>
          </a:p>
          <a:p>
            <a:pPr lvl="1">
              <a:defRPr sz="5200"/>
            </a:pPr>
            <a:r>
              <a:t>originally created at Digital Ocean by Jeremy Stretch</a:t>
            </a:r>
          </a:p>
          <a:p>
            <a:pPr>
              <a:defRPr sz="5200"/>
            </a:pPr>
            <a:r>
              <a:rPr u="sng">
                <a:hlinkClick r:id="rId5" invalidUrl="" action="" tgtFrame="" tooltip="" history="1" highlightClick="0" endSnd="0"/>
              </a:rPr>
              <a:t>Nautobot</a:t>
            </a:r>
            <a:r>
              <a:t> from </a:t>
            </a:r>
            <a:r>
              <a:rPr u="sng">
                <a:hlinkClick r:id="rId6" invalidUrl="" action="" tgtFrame="" tooltip="" history="1" highlightClick="0" endSnd="0"/>
              </a:rPr>
              <a:t>Network to Code (NtC)</a:t>
            </a:r>
          </a:p>
          <a:p>
            <a:pPr lvl="1">
              <a:defRPr sz="5200"/>
            </a:pPr>
            <a:r>
              <a:t>a fork of NetBox (long story)</a:t>
            </a:r>
          </a:p>
          <a:p>
            <a:pPr>
              <a:defRPr sz="5200"/>
            </a:pPr>
            <a:r>
              <a:rPr u="sng">
                <a:hlinkClick r:id="rId7" invalidUrl="" action="" tgtFrame="" tooltip="" history="1" highlightClick="0" endSnd="0"/>
              </a:rPr>
              <a:t>Infrahub</a:t>
            </a:r>
            <a:r>
              <a:t> from </a:t>
            </a:r>
            <a:r>
              <a:rPr u="sng">
                <a:hlinkClick r:id="rId8" invalidUrl="" action="" tgtFrame="" tooltip="" history="1" highlightClick="0" endSnd="0"/>
              </a:rPr>
              <a:t>OpsMill</a:t>
            </a:r>
          </a:p>
          <a:p>
            <a:pPr marL="0" indent="0">
              <a:buSzTx/>
              <a:buNone/>
              <a:defRPr sz="4000"/>
            </a:pPr>
            <a:r>
              <a:t>* All are open-source and offer paid support options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06">
                                            <p:bg/>
                                          </p:spTgt>
                                        </p:tgtEl>
                                        <p:attrNameLst>
                                          <p:attrName>style.visibility</p:attrName>
                                        </p:attrNameLst>
                                      </p:cBhvr>
                                      <p:to>
                                        <p:strVal val="visible"/>
                                      </p:to>
                                    </p:set>
                                    <p:animEffect filter="fade" transition="in">
                                      <p:cBhvr>
                                        <p:cTn id="7" dur="250"/>
                                        <p:tgtEl>
                                          <p:spTgt spid="70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06">
                                            <p:txEl>
                                              <p:pRg st="0" end="0"/>
                                            </p:txEl>
                                          </p:spTgt>
                                        </p:tgtEl>
                                        <p:attrNameLst>
                                          <p:attrName>style.visibility</p:attrName>
                                        </p:attrNameLst>
                                      </p:cBhvr>
                                      <p:to>
                                        <p:strVal val="visible"/>
                                      </p:to>
                                    </p:set>
                                    <p:animEffect filter="fade" transition="in">
                                      <p:cBhvr>
                                        <p:cTn id="10" dur="250"/>
                                        <p:tgtEl>
                                          <p:spTgt spid="706">
                                            <p:txEl>
                                              <p:pRg st="0" end="0"/>
                                            </p:txEl>
                                          </p:spTgt>
                                        </p:tgtEl>
                                      </p:cBhvr>
                                    </p:animEffect>
                                  </p:childTnLst>
                                </p:cTn>
                              </p:par>
                            </p:childTnLst>
                          </p:cTn>
                        </p:par>
                        <p:par>
                          <p:cTn id="11" fill="hold">
                            <p:stCondLst>
                              <p:cond delay="250"/>
                            </p:stCondLst>
                            <p:childTnLst>
                              <p:par>
                                <p:cTn id="12" presetClass="entr" nodeType="afterEffect" presetID="10" grpId="1" fill="hold">
                                  <p:stCondLst>
                                    <p:cond delay="0"/>
                                  </p:stCondLst>
                                  <p:iterate type="el" backwards="0">
                                    <p:tmAbs val="0"/>
                                  </p:iterate>
                                  <p:childTnLst>
                                    <p:set>
                                      <p:cBhvr>
                                        <p:cTn id="13" fill="hold"/>
                                        <p:tgtEl>
                                          <p:spTgt spid="706">
                                            <p:txEl>
                                              <p:pRg st="1" end="1"/>
                                            </p:txEl>
                                          </p:spTgt>
                                        </p:tgtEl>
                                        <p:attrNameLst>
                                          <p:attrName>style.visibility</p:attrName>
                                        </p:attrNameLst>
                                      </p:cBhvr>
                                      <p:to>
                                        <p:strVal val="visible"/>
                                      </p:to>
                                    </p:set>
                                    <p:animEffect filter="fade" transition="in">
                                      <p:cBhvr>
                                        <p:cTn id="14" dur="250"/>
                                        <p:tgtEl>
                                          <p:spTgt spid="70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706">
                                            <p:txEl>
                                              <p:pRg st="2" end="2"/>
                                            </p:txEl>
                                          </p:spTgt>
                                        </p:tgtEl>
                                        <p:attrNameLst>
                                          <p:attrName>style.visibility</p:attrName>
                                        </p:attrNameLst>
                                      </p:cBhvr>
                                      <p:to>
                                        <p:strVal val="visible"/>
                                      </p:to>
                                    </p:set>
                                    <p:animEffect filter="fade" transition="in">
                                      <p:cBhvr>
                                        <p:cTn id="19" dur="250"/>
                                        <p:tgtEl>
                                          <p:spTgt spid="706">
                                            <p:txEl>
                                              <p:pRg st="2" end="2"/>
                                            </p:txEl>
                                          </p:spTgt>
                                        </p:tgtEl>
                                      </p:cBhvr>
                                    </p:animEffect>
                                  </p:childTnLst>
                                </p:cTn>
                              </p:par>
                            </p:childTnLst>
                          </p:cTn>
                        </p:par>
                        <p:par>
                          <p:cTn id="20" fill="hold">
                            <p:stCondLst>
                              <p:cond delay="250"/>
                            </p:stCondLst>
                            <p:childTnLst>
                              <p:par>
                                <p:cTn id="21" presetClass="entr" nodeType="afterEffect" presetID="10" grpId="1" fill="hold">
                                  <p:stCondLst>
                                    <p:cond delay="0"/>
                                  </p:stCondLst>
                                  <p:iterate type="el" backwards="0">
                                    <p:tmAbs val="0"/>
                                  </p:iterate>
                                  <p:childTnLst>
                                    <p:set>
                                      <p:cBhvr>
                                        <p:cTn id="22" fill="hold"/>
                                        <p:tgtEl>
                                          <p:spTgt spid="706">
                                            <p:txEl>
                                              <p:pRg st="3" end="3"/>
                                            </p:txEl>
                                          </p:spTgt>
                                        </p:tgtEl>
                                        <p:attrNameLst>
                                          <p:attrName>style.visibility</p:attrName>
                                        </p:attrNameLst>
                                      </p:cBhvr>
                                      <p:to>
                                        <p:strVal val="visible"/>
                                      </p:to>
                                    </p:set>
                                    <p:animEffect filter="fade" transition="in">
                                      <p:cBhvr>
                                        <p:cTn id="23" dur="250"/>
                                        <p:tgtEl>
                                          <p:spTgt spid="70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10" grpId="1" fill="hold">
                                  <p:stCondLst>
                                    <p:cond delay="0"/>
                                  </p:stCondLst>
                                  <p:iterate type="el" backwards="0">
                                    <p:tmAbs val="0"/>
                                  </p:iterate>
                                  <p:childTnLst>
                                    <p:set>
                                      <p:cBhvr>
                                        <p:cTn id="27" fill="hold"/>
                                        <p:tgtEl>
                                          <p:spTgt spid="706">
                                            <p:txEl>
                                              <p:pRg st="4" end="4"/>
                                            </p:txEl>
                                          </p:spTgt>
                                        </p:tgtEl>
                                        <p:attrNameLst>
                                          <p:attrName>style.visibility</p:attrName>
                                        </p:attrNameLst>
                                      </p:cBhvr>
                                      <p:to>
                                        <p:strVal val="visible"/>
                                      </p:to>
                                    </p:set>
                                    <p:animEffect filter="fade" transition="in">
                                      <p:cBhvr>
                                        <p:cTn id="28" dur="250"/>
                                        <p:tgtEl>
                                          <p:spTgt spid="70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1" fill="hold">
                                  <p:stCondLst>
                                    <p:cond delay="0"/>
                                  </p:stCondLst>
                                  <p:iterate type="el" backwards="0">
                                    <p:tmAbs val="0"/>
                                  </p:iterate>
                                  <p:childTnLst>
                                    <p:set>
                                      <p:cBhvr>
                                        <p:cTn id="32" fill="hold"/>
                                        <p:tgtEl>
                                          <p:spTgt spid="706">
                                            <p:txEl>
                                              <p:pRg st="5" end="5"/>
                                            </p:txEl>
                                          </p:spTgt>
                                        </p:tgtEl>
                                        <p:attrNameLst>
                                          <p:attrName>style.visibility</p:attrName>
                                        </p:attrNameLst>
                                      </p:cBhvr>
                                      <p:to>
                                        <p:strVal val="visible"/>
                                      </p:to>
                                    </p:set>
                                    <p:animEffect filter="fade" transition="in">
                                      <p:cBhvr>
                                        <p:cTn id="33" dur="250"/>
                                        <p:tgtEl>
                                          <p:spTgt spid="70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06" grpId="1"/>
    </p:bldLst>
  </p:timing>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Tools and platforms currently being recommended"/>
          <p:cNvSpPr txBox="1"/>
          <p:nvPr>
            <p:ph type="title"/>
          </p:nvPr>
        </p:nvSpPr>
        <p:spPr>
          <a:prstGeom prst="rect">
            <a:avLst/>
          </a:prstGeom>
        </p:spPr>
        <p:txBody>
          <a:bodyPr/>
          <a:lstStyle/>
          <a:p>
            <a:pPr/>
            <a:r>
              <a:t>Tools and platforms currently being recommended</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4" name="Tools/Platforms"/>
          <p:cNvSpPr txBox="1"/>
          <p:nvPr>
            <p:ph type="title"/>
          </p:nvPr>
        </p:nvSpPr>
        <p:spPr>
          <a:prstGeom prst="rect">
            <a:avLst/>
          </a:prstGeom>
        </p:spPr>
        <p:txBody>
          <a:bodyPr/>
          <a:lstStyle/>
          <a:p>
            <a:pPr/>
            <a:r>
              <a:t>Tools/Platforms</a:t>
            </a:r>
          </a:p>
        </p:txBody>
      </p:sp>
      <p:sp>
        <p:nvSpPr>
          <p:cNvPr id="715" name="Options range……"/>
          <p:cNvSpPr txBox="1"/>
          <p:nvPr>
            <p:ph type="body" idx="1"/>
          </p:nvPr>
        </p:nvSpPr>
        <p:spPr>
          <a:xfrm>
            <a:off x="2667000" y="3534921"/>
            <a:ext cx="19050000" cy="8590360"/>
          </a:xfrm>
          <a:prstGeom prst="rect">
            <a:avLst/>
          </a:prstGeom>
        </p:spPr>
        <p:txBody>
          <a:bodyPr/>
          <a:lstStyle/>
          <a:p>
            <a:pPr/>
            <a:r>
              <a:t>Options range…</a:t>
            </a:r>
          </a:p>
          <a:p>
            <a:pPr lvl="1"/>
            <a:r>
              <a:t>from FLOSS (Free/Libre Open Source Software)</a:t>
            </a:r>
          </a:p>
          <a:p>
            <a:pPr lvl="1"/>
            <a:r>
              <a:t>to fully commercial, vendor-specific options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15">
                                            <p:bg/>
                                          </p:spTgt>
                                        </p:tgtEl>
                                        <p:attrNameLst>
                                          <p:attrName>style.visibility</p:attrName>
                                        </p:attrNameLst>
                                      </p:cBhvr>
                                      <p:to>
                                        <p:strVal val="visible"/>
                                      </p:to>
                                    </p:set>
                                    <p:animEffect filter="fade" transition="in">
                                      <p:cBhvr>
                                        <p:cTn id="7" dur="250"/>
                                        <p:tgtEl>
                                          <p:spTgt spid="71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15">
                                            <p:txEl>
                                              <p:pRg st="0" end="0"/>
                                            </p:txEl>
                                          </p:spTgt>
                                        </p:tgtEl>
                                        <p:attrNameLst>
                                          <p:attrName>style.visibility</p:attrName>
                                        </p:attrNameLst>
                                      </p:cBhvr>
                                      <p:to>
                                        <p:strVal val="visible"/>
                                      </p:to>
                                    </p:set>
                                    <p:animEffect filter="fade" transition="in">
                                      <p:cBhvr>
                                        <p:cTn id="10" dur="250"/>
                                        <p:tgtEl>
                                          <p:spTgt spid="7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715">
                                            <p:txEl>
                                              <p:pRg st="1" end="1"/>
                                            </p:txEl>
                                          </p:spTgt>
                                        </p:tgtEl>
                                        <p:attrNameLst>
                                          <p:attrName>style.visibility</p:attrName>
                                        </p:attrNameLst>
                                      </p:cBhvr>
                                      <p:to>
                                        <p:strVal val="visible"/>
                                      </p:to>
                                    </p:set>
                                    <p:animEffect filter="fade" transition="in">
                                      <p:cBhvr>
                                        <p:cTn id="15" dur="250"/>
                                        <p:tgtEl>
                                          <p:spTgt spid="7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715">
                                            <p:txEl>
                                              <p:pRg st="2" end="2"/>
                                            </p:txEl>
                                          </p:spTgt>
                                        </p:tgtEl>
                                        <p:attrNameLst>
                                          <p:attrName>style.visibility</p:attrName>
                                        </p:attrNameLst>
                                      </p:cBhvr>
                                      <p:to>
                                        <p:strVal val="visible"/>
                                      </p:to>
                                    </p:set>
                                    <p:animEffect filter="fade" transition="in">
                                      <p:cBhvr>
                                        <p:cTn id="20" dur="250"/>
                                        <p:tgtEl>
                                          <p:spTgt spid="71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15" grpId="1"/>
    </p:bldLst>
  </p:timing>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9" name="Tools/Platforms…"/>
          <p:cNvSpPr txBox="1"/>
          <p:nvPr>
            <p:ph type="title"/>
          </p:nvPr>
        </p:nvSpPr>
        <p:spPr>
          <a:prstGeom prst="rect">
            <a:avLst/>
          </a:prstGeom>
        </p:spPr>
        <p:txBody>
          <a:bodyPr/>
          <a:lstStyle/>
          <a:p>
            <a:pPr/>
            <a:r>
              <a:t>Tools/Platforms</a:t>
            </a:r>
          </a:p>
          <a:p>
            <a:pPr/>
            <a:r>
              <a:t>(FLOSS)</a:t>
            </a:r>
          </a:p>
        </p:txBody>
      </p:sp>
      <p:sp>
        <p:nvSpPr>
          <p:cNvPr id="720" name="eNMS (GitHub repo)…"/>
          <p:cNvSpPr txBox="1"/>
          <p:nvPr>
            <p:ph type="body" idx="1"/>
          </p:nvPr>
        </p:nvSpPr>
        <p:spPr>
          <a:prstGeom prst="rect">
            <a:avLst/>
          </a:prstGeom>
        </p:spPr>
        <p:txBody>
          <a:bodyPr/>
          <a:lstStyle/>
          <a:p>
            <a:pPr/>
            <a:r>
              <a:rPr u="sng">
                <a:hlinkClick r:id="rId3" invalidUrl="" action="" tgtFrame="" tooltip="" history="1" highlightClick="0" endSnd="0"/>
              </a:rPr>
              <a:t>eNMS</a:t>
            </a:r>
            <a:r>
              <a:t> (</a:t>
            </a:r>
            <a:r>
              <a:rPr u="sng">
                <a:hlinkClick r:id="rId4" invalidUrl="" action="" tgtFrame="" tooltip="" history="1" highlightClick="0" endSnd="0"/>
              </a:rPr>
              <a:t>GitHub repo</a:t>
            </a:r>
            <a:r>
              <a:t>)</a:t>
            </a:r>
          </a:p>
          <a:p>
            <a:pPr/>
            <a:r>
              <a:rPr u="sng">
                <a:hlinkClick r:id="rId5" invalidUrl="" action="" tgtFrame="" tooltip="" history="1" highlightClick="0" endSnd="0"/>
              </a:rPr>
              <a:t>Workflow Orchestrator</a:t>
            </a:r>
            <a:r>
              <a:t> (</a:t>
            </a:r>
            <a:r>
              <a:rPr u="sng">
                <a:hlinkClick r:id="rId6" invalidUrl="" action="" tgtFrame="" tooltip="" history="1" highlightClick="0" endSnd="0"/>
              </a:rPr>
              <a:t>GitHub repo</a:t>
            </a:r>
            <a:r>
              <a:t>)</a:t>
            </a:r>
          </a:p>
          <a:p>
            <a:pPr lvl="1"/>
            <a:r>
              <a:t>developed by </a:t>
            </a:r>
            <a:r>
              <a:rPr u="sng">
                <a:hlinkClick r:id="rId7" invalidUrl="" action="" tgtFrame="" tooltip="" history="1" highlightClick="0" endSnd="0"/>
              </a:rPr>
              <a:t>SURF</a:t>
            </a:r>
            <a:r>
              <a:t> together with </a:t>
            </a:r>
            <a:r>
              <a:rPr u="sng">
                <a:hlinkClick r:id="rId8" invalidUrl="" action="" tgtFrame="" tooltip="" history="1" highlightClick="0" endSnd="0"/>
              </a:rPr>
              <a:t>ESnet</a:t>
            </a:r>
          </a:p>
        </p:txBody>
      </p:sp>
      <p:pic>
        <p:nvPicPr>
          <p:cNvPr id="721" name="pasted-movie.png" descr="pasted-movie.png"/>
          <p:cNvPicPr>
            <a:picLocks noChangeAspect="1"/>
          </p:cNvPicPr>
          <p:nvPr/>
        </p:nvPicPr>
        <p:blipFill>
          <a:blip r:embed="rId9">
            <a:extLst/>
          </a:blip>
          <a:stretch>
            <a:fillRect/>
          </a:stretch>
        </p:blipFill>
        <p:spPr>
          <a:xfrm>
            <a:off x="16981713" y="4313000"/>
            <a:ext cx="7237776" cy="3675815"/>
          </a:xfrm>
          <a:prstGeom prst="rect">
            <a:avLst/>
          </a:prstGeom>
          <a:ln w="12700">
            <a:miter lim="400000"/>
          </a:ln>
        </p:spPr>
      </p:pic>
      <p:pic>
        <p:nvPicPr>
          <p:cNvPr id="722" name="pasted-movie.png" descr="pasted-movie.png"/>
          <p:cNvPicPr>
            <a:picLocks noChangeAspect="1"/>
          </p:cNvPicPr>
          <p:nvPr/>
        </p:nvPicPr>
        <p:blipFill>
          <a:blip r:embed="rId10">
            <a:extLst/>
          </a:blip>
          <a:stretch>
            <a:fillRect/>
          </a:stretch>
        </p:blipFill>
        <p:spPr>
          <a:xfrm>
            <a:off x="18329541" y="9140705"/>
            <a:ext cx="5901795" cy="388373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20">
                                            <p:bg/>
                                          </p:spTgt>
                                        </p:tgtEl>
                                        <p:attrNameLst>
                                          <p:attrName>style.visibility</p:attrName>
                                        </p:attrNameLst>
                                      </p:cBhvr>
                                      <p:to>
                                        <p:strVal val="visible"/>
                                      </p:to>
                                    </p:set>
                                    <p:animEffect filter="fade" transition="in">
                                      <p:cBhvr>
                                        <p:cTn id="7" dur="250"/>
                                        <p:tgtEl>
                                          <p:spTgt spid="72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20">
                                            <p:txEl>
                                              <p:pRg st="0" end="0"/>
                                            </p:txEl>
                                          </p:spTgt>
                                        </p:tgtEl>
                                        <p:attrNameLst>
                                          <p:attrName>style.visibility</p:attrName>
                                        </p:attrNameLst>
                                      </p:cBhvr>
                                      <p:to>
                                        <p:strVal val="visible"/>
                                      </p:to>
                                    </p:set>
                                    <p:animEffect filter="fade" transition="in">
                                      <p:cBhvr>
                                        <p:cTn id="10" dur="250"/>
                                        <p:tgtEl>
                                          <p:spTgt spid="720">
                                            <p:txEl>
                                              <p:pRg st="0" end="0"/>
                                            </p:txEl>
                                          </p:spTgt>
                                        </p:tgtEl>
                                      </p:cBhvr>
                                    </p:animEffect>
                                  </p:childTnLst>
                                </p:cTn>
                              </p:par>
                            </p:childTnLst>
                          </p:cTn>
                        </p:par>
                        <p:par>
                          <p:cTn id="11" fill="hold">
                            <p:stCondLst>
                              <p:cond delay="250"/>
                            </p:stCondLst>
                            <p:childTnLst>
                              <p:par>
                                <p:cTn id="12" presetClass="entr" nodeType="afterEffect" presetID="10" grpId="2" fill="hold">
                                  <p:stCondLst>
                                    <p:cond delay="0"/>
                                  </p:stCondLst>
                                  <p:iterate type="el" backwards="0">
                                    <p:tmAbs val="0"/>
                                  </p:iterate>
                                  <p:childTnLst>
                                    <p:set>
                                      <p:cBhvr>
                                        <p:cTn id="13" fill="hold"/>
                                        <p:tgtEl>
                                          <p:spTgt spid="721"/>
                                        </p:tgtEl>
                                        <p:attrNameLst>
                                          <p:attrName>style.visibility</p:attrName>
                                        </p:attrNameLst>
                                      </p:cBhvr>
                                      <p:to>
                                        <p:strVal val="visible"/>
                                      </p:to>
                                    </p:set>
                                    <p:animEffect filter="fade" transition="in">
                                      <p:cBhvr>
                                        <p:cTn id="14" dur="250"/>
                                        <p:tgtEl>
                                          <p:spTgt spid="721"/>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720">
                                            <p:txEl>
                                              <p:pRg st="1" end="1"/>
                                            </p:txEl>
                                          </p:spTgt>
                                        </p:tgtEl>
                                        <p:attrNameLst>
                                          <p:attrName>style.visibility</p:attrName>
                                        </p:attrNameLst>
                                      </p:cBhvr>
                                      <p:to>
                                        <p:strVal val="visible"/>
                                      </p:to>
                                    </p:set>
                                    <p:animEffect filter="fade" transition="in">
                                      <p:cBhvr>
                                        <p:cTn id="19" dur="250"/>
                                        <p:tgtEl>
                                          <p:spTgt spid="720">
                                            <p:txEl>
                                              <p:pRg st="1" end="1"/>
                                            </p:txEl>
                                          </p:spTgt>
                                        </p:tgtEl>
                                      </p:cBhvr>
                                    </p:animEffect>
                                  </p:childTnLst>
                                </p:cTn>
                              </p:par>
                            </p:childTnLst>
                          </p:cTn>
                        </p:par>
                        <p:par>
                          <p:cTn id="20" fill="hold">
                            <p:stCondLst>
                              <p:cond delay="250"/>
                            </p:stCondLst>
                            <p:childTnLst>
                              <p:par>
                                <p:cTn id="21" presetClass="entr" nodeType="afterEffect" presetID="10" grpId="1" fill="hold">
                                  <p:stCondLst>
                                    <p:cond delay="0"/>
                                  </p:stCondLst>
                                  <p:iterate type="el" backwards="0">
                                    <p:tmAbs val="0"/>
                                  </p:iterate>
                                  <p:childTnLst>
                                    <p:set>
                                      <p:cBhvr>
                                        <p:cTn id="22" fill="hold"/>
                                        <p:tgtEl>
                                          <p:spTgt spid="720">
                                            <p:txEl>
                                              <p:pRg st="2" end="2"/>
                                            </p:txEl>
                                          </p:spTgt>
                                        </p:tgtEl>
                                        <p:attrNameLst>
                                          <p:attrName>style.visibility</p:attrName>
                                        </p:attrNameLst>
                                      </p:cBhvr>
                                      <p:to>
                                        <p:strVal val="visible"/>
                                      </p:to>
                                    </p:set>
                                    <p:animEffect filter="fade" transition="in">
                                      <p:cBhvr>
                                        <p:cTn id="23" dur="250"/>
                                        <p:tgtEl>
                                          <p:spTgt spid="720">
                                            <p:txEl>
                                              <p:pRg st="2" end="2"/>
                                            </p:txEl>
                                          </p:spTgt>
                                        </p:tgtEl>
                                      </p:cBhvr>
                                    </p:animEffect>
                                  </p:childTnLst>
                                </p:cTn>
                              </p:par>
                            </p:childTnLst>
                          </p:cTn>
                        </p:par>
                        <p:par>
                          <p:cTn id="24" fill="hold">
                            <p:stCondLst>
                              <p:cond delay="500"/>
                            </p:stCondLst>
                            <p:childTnLst>
                              <p:par>
                                <p:cTn id="25" presetClass="entr" nodeType="afterEffect" presetID="10" grpId="3" fill="hold">
                                  <p:stCondLst>
                                    <p:cond delay="0"/>
                                  </p:stCondLst>
                                  <p:iterate type="el" backwards="0">
                                    <p:tmAbs val="0"/>
                                  </p:iterate>
                                  <p:childTnLst>
                                    <p:set>
                                      <p:cBhvr>
                                        <p:cTn id="26" fill="hold"/>
                                        <p:tgtEl>
                                          <p:spTgt spid="722"/>
                                        </p:tgtEl>
                                        <p:attrNameLst>
                                          <p:attrName>style.visibility</p:attrName>
                                        </p:attrNameLst>
                                      </p:cBhvr>
                                      <p:to>
                                        <p:strVal val="visible"/>
                                      </p:to>
                                    </p:set>
                                    <p:animEffect filter="fade" transition="in">
                                      <p:cBhvr>
                                        <p:cTn id="27" dur="250"/>
                                        <p:tgtEl>
                                          <p:spTgt spid="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20" grpId="1"/>
      <p:bldP build="whole" bldLvl="1" animBg="1" rev="0" advAuto="0" spid="721" grpId="2"/>
      <p:bldP build="whole" bldLvl="1" animBg="1" rev="0" advAuto="0" spid="722"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Key Takeaways"/>
          <p:cNvSpPr txBox="1"/>
          <p:nvPr>
            <p:ph type="title"/>
          </p:nvPr>
        </p:nvSpPr>
        <p:spPr>
          <a:prstGeom prst="rect">
            <a:avLst/>
          </a:prstGeom>
        </p:spPr>
        <p:txBody>
          <a:bodyPr/>
          <a:lstStyle/>
          <a:p>
            <a:pPr/>
            <a:r>
              <a:t>Key Takeaways</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6" name="Tools/Platforms…"/>
          <p:cNvSpPr txBox="1"/>
          <p:nvPr>
            <p:ph type="title"/>
          </p:nvPr>
        </p:nvSpPr>
        <p:spPr>
          <a:prstGeom prst="rect">
            <a:avLst/>
          </a:prstGeom>
        </p:spPr>
        <p:txBody>
          <a:bodyPr/>
          <a:lstStyle/>
          <a:p>
            <a:pPr/>
            <a:r>
              <a:t>Tools/Platforms</a:t>
            </a:r>
          </a:p>
          <a:p>
            <a:pPr/>
            <a:r>
              <a:t>(No-/Low-Code)</a:t>
            </a:r>
          </a:p>
        </p:txBody>
      </p:sp>
      <p:sp>
        <p:nvSpPr>
          <p:cNvPr id="727" name="No- to low-code commercial options that provide multi-vendor support:…"/>
          <p:cNvSpPr txBox="1"/>
          <p:nvPr>
            <p:ph type="body" idx="1"/>
          </p:nvPr>
        </p:nvSpPr>
        <p:spPr>
          <a:prstGeom prst="rect">
            <a:avLst/>
          </a:prstGeom>
        </p:spPr>
        <p:txBody>
          <a:bodyPr/>
          <a:lstStyle/>
          <a:p>
            <a:pPr/>
            <a:r>
              <a:t>No- to low-code commercial options that provide multi-vendor support:</a:t>
            </a:r>
          </a:p>
          <a:p>
            <a:pPr lvl="1"/>
            <a:r>
              <a:rPr u="sng">
                <a:hlinkClick r:id="rId3" invalidUrl="" action="" tgtFrame="" tooltip="" history="1" highlightClick="0" endSnd="0"/>
              </a:rPr>
              <a:t>Gluware</a:t>
            </a:r>
          </a:p>
          <a:p>
            <a:pPr lvl="1"/>
            <a:r>
              <a:rPr u="sng">
                <a:hlinkClick r:id="rId4" invalidUrl="" action="" tgtFrame="" tooltip="" history="1" highlightClick="0" endSnd="0"/>
              </a:rPr>
              <a:t>Itential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27">
                                            <p:bg/>
                                          </p:spTgt>
                                        </p:tgtEl>
                                        <p:attrNameLst>
                                          <p:attrName>style.visibility</p:attrName>
                                        </p:attrNameLst>
                                      </p:cBhvr>
                                      <p:to>
                                        <p:strVal val="visible"/>
                                      </p:to>
                                    </p:set>
                                    <p:animEffect filter="fade" transition="in">
                                      <p:cBhvr>
                                        <p:cTn id="7" dur="250"/>
                                        <p:tgtEl>
                                          <p:spTgt spid="72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27">
                                            <p:txEl>
                                              <p:pRg st="0" end="0"/>
                                            </p:txEl>
                                          </p:spTgt>
                                        </p:tgtEl>
                                        <p:attrNameLst>
                                          <p:attrName>style.visibility</p:attrName>
                                        </p:attrNameLst>
                                      </p:cBhvr>
                                      <p:to>
                                        <p:strVal val="visible"/>
                                      </p:to>
                                    </p:set>
                                    <p:animEffect filter="fade" transition="in">
                                      <p:cBhvr>
                                        <p:cTn id="10" dur="250"/>
                                        <p:tgtEl>
                                          <p:spTgt spid="7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727">
                                            <p:txEl>
                                              <p:pRg st="1" end="1"/>
                                            </p:txEl>
                                          </p:spTgt>
                                        </p:tgtEl>
                                        <p:attrNameLst>
                                          <p:attrName>style.visibility</p:attrName>
                                        </p:attrNameLst>
                                      </p:cBhvr>
                                      <p:to>
                                        <p:strVal val="visible"/>
                                      </p:to>
                                    </p:set>
                                    <p:animEffect filter="fade" transition="in">
                                      <p:cBhvr>
                                        <p:cTn id="15" dur="250"/>
                                        <p:tgtEl>
                                          <p:spTgt spid="7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727">
                                            <p:txEl>
                                              <p:pRg st="2" end="2"/>
                                            </p:txEl>
                                          </p:spTgt>
                                        </p:tgtEl>
                                        <p:attrNameLst>
                                          <p:attrName>style.visibility</p:attrName>
                                        </p:attrNameLst>
                                      </p:cBhvr>
                                      <p:to>
                                        <p:strVal val="visible"/>
                                      </p:to>
                                    </p:set>
                                    <p:animEffect filter="fade" transition="in">
                                      <p:cBhvr>
                                        <p:cTn id="20" dur="250"/>
                                        <p:tgtEl>
                                          <p:spTgt spid="72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27" grpId="1"/>
    </p:bldLst>
  </p:timing>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1" name="Tools/Platforms…"/>
          <p:cNvSpPr txBox="1"/>
          <p:nvPr>
            <p:ph type="title"/>
          </p:nvPr>
        </p:nvSpPr>
        <p:spPr>
          <a:prstGeom prst="rect">
            <a:avLst/>
          </a:prstGeom>
        </p:spPr>
        <p:txBody>
          <a:bodyPr/>
          <a:lstStyle/>
          <a:p>
            <a:pPr/>
            <a:r>
              <a:t>Tools/Platforms</a:t>
            </a:r>
          </a:p>
          <a:p>
            <a:pPr/>
            <a:r>
              <a:t>(Arista)</a:t>
            </a:r>
          </a:p>
        </p:txBody>
      </p:sp>
      <p:sp>
        <p:nvSpPr>
          <p:cNvPr id="732" name="Arista AVD (Architect Validate Deploy) “is an extensible data model that defines Arista’s Unified Cloud Network architecture as “code”.”…"/>
          <p:cNvSpPr txBox="1"/>
          <p:nvPr>
            <p:ph type="body" idx="1"/>
          </p:nvPr>
        </p:nvSpPr>
        <p:spPr>
          <a:xfrm>
            <a:off x="2667000" y="3534778"/>
            <a:ext cx="19050000" cy="8590360"/>
          </a:xfrm>
          <a:prstGeom prst="rect">
            <a:avLst/>
          </a:prstGeom>
        </p:spPr>
        <p:txBody>
          <a:bodyPr/>
          <a:lstStyle/>
          <a:p>
            <a:pPr/>
            <a:r>
              <a:rPr u="sng">
                <a:hlinkClick r:id="rId3" invalidUrl="" action="" tgtFrame="" tooltip="" history="1" highlightClick="0" endSnd="0"/>
              </a:rPr>
              <a:t>Arista AVD</a:t>
            </a:r>
            <a:r>
              <a:t> (Architect Validate Deploy) “is an extensible data model that defines Arista’s Unified Cloud Network architecture as “code”.”</a:t>
            </a:r>
          </a:p>
          <a:p>
            <a:pPr/>
            <a:r>
              <a:t>There is an AVD Ansible Collection and </a:t>
            </a:r>
            <a:r>
              <a:rPr u="sng">
                <a:hlinkClick r:id="rId4" invalidUrl="" action="" tgtFrame="" tooltip="" history="1" highlightClick="0" endSnd="0"/>
              </a:rPr>
              <a:t>PyAVD</a:t>
            </a:r>
            <a:r>
              <a:t>, both of which leverage EOS API (eAPI) and CloudVision Portal (CVP).  </a:t>
            </a:r>
            <a:r>
              <a:rPr u="sng">
                <a:hlinkClick r:id="rId5" invalidUrl="" action="" tgtFrame="" tooltip="" history="1" highlightClick="0" endSnd="0"/>
              </a:rPr>
              <a:t>CloudVision</a:t>
            </a:r>
            <a:r>
              <a:t> “is Arista’s modern, multi-domain management platform that leverages cloud networking principles to deliver a simplified NetOps experience.”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32">
                                            <p:bg/>
                                          </p:spTgt>
                                        </p:tgtEl>
                                        <p:attrNameLst>
                                          <p:attrName>style.visibility</p:attrName>
                                        </p:attrNameLst>
                                      </p:cBhvr>
                                      <p:to>
                                        <p:strVal val="visible"/>
                                      </p:to>
                                    </p:set>
                                    <p:animEffect filter="fade" transition="in">
                                      <p:cBhvr>
                                        <p:cTn id="7" dur="250"/>
                                        <p:tgtEl>
                                          <p:spTgt spid="73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32">
                                            <p:txEl>
                                              <p:pRg st="0" end="0"/>
                                            </p:txEl>
                                          </p:spTgt>
                                        </p:tgtEl>
                                        <p:attrNameLst>
                                          <p:attrName>style.visibility</p:attrName>
                                        </p:attrNameLst>
                                      </p:cBhvr>
                                      <p:to>
                                        <p:strVal val="visible"/>
                                      </p:to>
                                    </p:set>
                                    <p:animEffect filter="fade" transition="in">
                                      <p:cBhvr>
                                        <p:cTn id="10" dur="250"/>
                                        <p:tgtEl>
                                          <p:spTgt spid="7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732">
                                            <p:txEl>
                                              <p:pRg st="1" end="1"/>
                                            </p:txEl>
                                          </p:spTgt>
                                        </p:tgtEl>
                                        <p:attrNameLst>
                                          <p:attrName>style.visibility</p:attrName>
                                        </p:attrNameLst>
                                      </p:cBhvr>
                                      <p:to>
                                        <p:strVal val="visible"/>
                                      </p:to>
                                    </p:set>
                                    <p:animEffect filter="fade" transition="in">
                                      <p:cBhvr>
                                        <p:cTn id="15" dur="250"/>
                                        <p:tgtEl>
                                          <p:spTgt spid="73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32" grpId="1"/>
    </p:bldLst>
  </p:timing>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6" name="Tools/Platforms…"/>
          <p:cNvSpPr txBox="1"/>
          <p:nvPr>
            <p:ph type="title"/>
          </p:nvPr>
        </p:nvSpPr>
        <p:spPr>
          <a:prstGeom prst="rect">
            <a:avLst/>
          </a:prstGeom>
        </p:spPr>
        <p:txBody>
          <a:bodyPr/>
          <a:lstStyle/>
          <a:p>
            <a:pPr/>
            <a:r>
              <a:t>Tools/Platforms</a:t>
            </a:r>
          </a:p>
          <a:p>
            <a:pPr/>
            <a:r>
              <a:t>(Cisco)</a:t>
            </a:r>
          </a:p>
        </p:txBody>
      </p:sp>
      <p:sp>
        <p:nvSpPr>
          <p:cNvPr id="737" name="Cisco DNA Center (DNAC), now called Cisco Catalyst Center, and…"/>
          <p:cNvSpPr txBox="1"/>
          <p:nvPr>
            <p:ph type="body" idx="1"/>
          </p:nvPr>
        </p:nvSpPr>
        <p:spPr>
          <a:xfrm>
            <a:off x="2667000" y="3534778"/>
            <a:ext cx="19050000" cy="8590360"/>
          </a:xfrm>
          <a:prstGeom prst="rect">
            <a:avLst/>
          </a:prstGeom>
        </p:spPr>
        <p:txBody>
          <a:bodyPr/>
          <a:lstStyle/>
          <a:p>
            <a:pPr/>
            <a:r>
              <a:t>Cisco DNA Center (DNAC), now called </a:t>
            </a:r>
            <a:r>
              <a:rPr u="sng">
                <a:hlinkClick r:id="rId3" invalidUrl="" action="" tgtFrame="" tooltip="" history="1" highlightClick="0" endSnd="0"/>
              </a:rPr>
              <a:t>Cisco Catalyst Center</a:t>
            </a:r>
            <a:r>
              <a:t>, and</a:t>
            </a:r>
          </a:p>
          <a:p>
            <a:pPr/>
            <a:r>
              <a:rPr u="sng">
                <a:hlinkClick r:id="rId4" invalidUrl="" action="" tgtFrame="" tooltip="" history="1" highlightClick="0" endSnd="0"/>
              </a:rPr>
              <a:t>NSO (Network Services Orchestrator)</a:t>
            </a:r>
          </a:p>
          <a:p>
            <a:pPr lvl="1"/>
            <a:r>
              <a:t>Formerly Tail-F, NSO is multi-vendor in nature.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37">
                                            <p:bg/>
                                          </p:spTgt>
                                        </p:tgtEl>
                                        <p:attrNameLst>
                                          <p:attrName>style.visibility</p:attrName>
                                        </p:attrNameLst>
                                      </p:cBhvr>
                                      <p:to>
                                        <p:strVal val="visible"/>
                                      </p:to>
                                    </p:set>
                                    <p:animEffect filter="fade" transition="in">
                                      <p:cBhvr>
                                        <p:cTn id="7" dur="250"/>
                                        <p:tgtEl>
                                          <p:spTgt spid="73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37">
                                            <p:txEl>
                                              <p:pRg st="0" end="0"/>
                                            </p:txEl>
                                          </p:spTgt>
                                        </p:tgtEl>
                                        <p:attrNameLst>
                                          <p:attrName>style.visibility</p:attrName>
                                        </p:attrNameLst>
                                      </p:cBhvr>
                                      <p:to>
                                        <p:strVal val="visible"/>
                                      </p:to>
                                    </p:set>
                                    <p:animEffect filter="fade" transition="in">
                                      <p:cBhvr>
                                        <p:cTn id="10" dur="250"/>
                                        <p:tgtEl>
                                          <p:spTgt spid="7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737">
                                            <p:txEl>
                                              <p:pRg st="1" end="1"/>
                                            </p:txEl>
                                          </p:spTgt>
                                        </p:tgtEl>
                                        <p:attrNameLst>
                                          <p:attrName>style.visibility</p:attrName>
                                        </p:attrNameLst>
                                      </p:cBhvr>
                                      <p:to>
                                        <p:strVal val="visible"/>
                                      </p:to>
                                    </p:set>
                                    <p:animEffect filter="fade" transition="in">
                                      <p:cBhvr>
                                        <p:cTn id="15" dur="250"/>
                                        <p:tgtEl>
                                          <p:spTgt spid="737">
                                            <p:txEl>
                                              <p:pRg st="1" end="1"/>
                                            </p:txEl>
                                          </p:spTgt>
                                        </p:tgtEl>
                                      </p:cBhvr>
                                    </p:animEffect>
                                  </p:childTnLst>
                                </p:cTn>
                              </p:par>
                            </p:childTnLst>
                          </p:cTn>
                        </p:par>
                        <p:par>
                          <p:cTn id="16" fill="hold">
                            <p:stCondLst>
                              <p:cond delay="250"/>
                            </p:stCondLst>
                            <p:childTnLst>
                              <p:par>
                                <p:cTn id="17" presetClass="entr" nodeType="afterEffect" presetID="10" grpId="1" fill="hold">
                                  <p:stCondLst>
                                    <p:cond delay="0"/>
                                  </p:stCondLst>
                                  <p:iterate type="el" backwards="0">
                                    <p:tmAbs val="0"/>
                                  </p:iterate>
                                  <p:childTnLst>
                                    <p:set>
                                      <p:cBhvr>
                                        <p:cTn id="18" fill="hold"/>
                                        <p:tgtEl>
                                          <p:spTgt spid="737">
                                            <p:txEl>
                                              <p:pRg st="2" end="2"/>
                                            </p:txEl>
                                          </p:spTgt>
                                        </p:tgtEl>
                                        <p:attrNameLst>
                                          <p:attrName>style.visibility</p:attrName>
                                        </p:attrNameLst>
                                      </p:cBhvr>
                                      <p:to>
                                        <p:strVal val="visible"/>
                                      </p:to>
                                    </p:set>
                                    <p:animEffect filter="fade" transition="in">
                                      <p:cBhvr>
                                        <p:cTn id="19" dur="250"/>
                                        <p:tgtEl>
                                          <p:spTgt spid="73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37" grpId="1"/>
    </p:bldLst>
  </p:timing>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1" name="Tools/Platforms…"/>
          <p:cNvSpPr txBox="1"/>
          <p:nvPr>
            <p:ph type="title"/>
          </p:nvPr>
        </p:nvSpPr>
        <p:spPr>
          <a:prstGeom prst="rect">
            <a:avLst/>
          </a:prstGeom>
        </p:spPr>
        <p:txBody>
          <a:bodyPr/>
          <a:lstStyle/>
          <a:p>
            <a:pPr/>
            <a:r>
              <a:t>Tools/Platforms</a:t>
            </a:r>
          </a:p>
          <a:p>
            <a:pPr/>
            <a:r>
              <a:t>(Extreme Networks)</a:t>
            </a:r>
          </a:p>
        </p:txBody>
      </p:sp>
      <p:sp>
        <p:nvSpPr>
          <p:cNvPr id="742" name="ExtremeCloud IQ Site Engine (XIQ-SE) - on-prem…"/>
          <p:cNvSpPr txBox="1"/>
          <p:nvPr>
            <p:ph type="body" idx="1"/>
          </p:nvPr>
        </p:nvSpPr>
        <p:spPr>
          <a:xfrm>
            <a:off x="2667000" y="3534778"/>
            <a:ext cx="19050000" cy="8590360"/>
          </a:xfrm>
          <a:prstGeom prst="rect">
            <a:avLst/>
          </a:prstGeom>
        </p:spPr>
        <p:txBody>
          <a:bodyPr/>
          <a:lstStyle/>
          <a:p>
            <a:pPr/>
            <a:r>
              <a:rPr u="sng">
                <a:hlinkClick r:id="rId3" invalidUrl="" action="" tgtFrame="" tooltip="" history="1" highlightClick="0" endSnd="0"/>
              </a:rPr>
              <a:t>ExtremeCloud IQ Site Engine (XIQ-SE)</a:t>
            </a:r>
            <a:r>
              <a:t> - on-prem</a:t>
            </a:r>
          </a:p>
          <a:p>
            <a:pPr/>
            <a:r>
              <a:rPr u="sng">
                <a:hlinkClick r:id="rId4" invalidUrl="" action="" tgtFrame="" tooltip="" history="1" highlightClick="0" endSnd="0"/>
              </a:rPr>
              <a:t>ExtremeCloud IQ</a:t>
            </a:r>
            <a:r>
              <a:t> - cloud-based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42">
                                            <p:bg/>
                                          </p:spTgt>
                                        </p:tgtEl>
                                        <p:attrNameLst>
                                          <p:attrName>style.visibility</p:attrName>
                                        </p:attrNameLst>
                                      </p:cBhvr>
                                      <p:to>
                                        <p:strVal val="visible"/>
                                      </p:to>
                                    </p:set>
                                    <p:animEffect filter="fade" transition="in">
                                      <p:cBhvr>
                                        <p:cTn id="7" dur="250"/>
                                        <p:tgtEl>
                                          <p:spTgt spid="74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42">
                                            <p:txEl>
                                              <p:pRg st="0" end="0"/>
                                            </p:txEl>
                                          </p:spTgt>
                                        </p:tgtEl>
                                        <p:attrNameLst>
                                          <p:attrName>style.visibility</p:attrName>
                                        </p:attrNameLst>
                                      </p:cBhvr>
                                      <p:to>
                                        <p:strVal val="visible"/>
                                      </p:to>
                                    </p:set>
                                    <p:animEffect filter="fade" transition="in">
                                      <p:cBhvr>
                                        <p:cTn id="10" dur="250"/>
                                        <p:tgtEl>
                                          <p:spTgt spid="7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742">
                                            <p:txEl>
                                              <p:pRg st="1" end="1"/>
                                            </p:txEl>
                                          </p:spTgt>
                                        </p:tgtEl>
                                        <p:attrNameLst>
                                          <p:attrName>style.visibility</p:attrName>
                                        </p:attrNameLst>
                                      </p:cBhvr>
                                      <p:to>
                                        <p:strVal val="visible"/>
                                      </p:to>
                                    </p:set>
                                    <p:animEffect filter="fade" transition="in">
                                      <p:cBhvr>
                                        <p:cTn id="15" dur="250"/>
                                        <p:tgtEl>
                                          <p:spTgt spid="74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42" grpId="1"/>
    </p:bldLst>
  </p:timing>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6" name="Tools/Platforms…"/>
          <p:cNvSpPr txBox="1"/>
          <p:nvPr>
            <p:ph type="title"/>
          </p:nvPr>
        </p:nvSpPr>
        <p:spPr>
          <a:prstGeom prst="rect">
            <a:avLst/>
          </a:prstGeom>
        </p:spPr>
        <p:txBody>
          <a:bodyPr/>
          <a:lstStyle/>
          <a:p>
            <a:pPr/>
            <a:r>
              <a:t>Tools/Platforms</a:t>
            </a:r>
          </a:p>
          <a:p>
            <a:pPr/>
            <a:r>
              <a:t>(Others)</a:t>
            </a:r>
          </a:p>
        </p:txBody>
      </p:sp>
      <p:sp>
        <p:nvSpPr>
          <p:cNvPr id="747" name="Aruba (Central)…"/>
          <p:cNvSpPr txBox="1"/>
          <p:nvPr>
            <p:ph type="body" idx="1"/>
          </p:nvPr>
        </p:nvSpPr>
        <p:spPr>
          <a:xfrm>
            <a:off x="2667000" y="3477494"/>
            <a:ext cx="19050000" cy="8590360"/>
          </a:xfrm>
          <a:prstGeom prst="rect">
            <a:avLst/>
          </a:prstGeom>
        </p:spPr>
        <p:txBody>
          <a:bodyPr/>
          <a:lstStyle/>
          <a:p>
            <a:pPr/>
            <a:r>
              <a:t>Aruba (Central)</a:t>
            </a:r>
          </a:p>
          <a:p>
            <a:pPr/>
            <a:r>
              <a:t>Juniper (Mist)</a:t>
            </a:r>
          </a:p>
          <a:p>
            <a:pPr/>
            <a:r>
              <a:rPr u="sng">
                <a:hlinkClick r:id="rId3" invalidUrl="" action="" tgtFrame="" tooltip="" history="1" highlightClick="0" endSnd="0"/>
              </a:rPr>
              <a:t>Nokia</a:t>
            </a:r>
            <a:r>
              <a:t> (e.g., Event-Driven Automation (EDA))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47">
                                            <p:bg/>
                                          </p:spTgt>
                                        </p:tgtEl>
                                        <p:attrNameLst>
                                          <p:attrName>style.visibility</p:attrName>
                                        </p:attrNameLst>
                                      </p:cBhvr>
                                      <p:to>
                                        <p:strVal val="visible"/>
                                      </p:to>
                                    </p:set>
                                    <p:animEffect filter="fade" transition="in">
                                      <p:cBhvr>
                                        <p:cTn id="7" dur="250"/>
                                        <p:tgtEl>
                                          <p:spTgt spid="74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47">
                                            <p:txEl>
                                              <p:pRg st="0" end="0"/>
                                            </p:txEl>
                                          </p:spTgt>
                                        </p:tgtEl>
                                        <p:attrNameLst>
                                          <p:attrName>style.visibility</p:attrName>
                                        </p:attrNameLst>
                                      </p:cBhvr>
                                      <p:to>
                                        <p:strVal val="visible"/>
                                      </p:to>
                                    </p:set>
                                    <p:animEffect filter="fade" transition="in">
                                      <p:cBhvr>
                                        <p:cTn id="10" dur="250"/>
                                        <p:tgtEl>
                                          <p:spTgt spid="747">
                                            <p:txEl>
                                              <p:pRg st="0" end="0"/>
                                            </p:txEl>
                                          </p:spTgt>
                                        </p:tgtEl>
                                      </p:cBhvr>
                                    </p:animEffect>
                                  </p:childTnLst>
                                </p:cTn>
                              </p:par>
                            </p:childTnLst>
                          </p:cTn>
                        </p:par>
                        <p:par>
                          <p:cTn id="11" fill="hold">
                            <p:stCondLst>
                              <p:cond delay="250"/>
                            </p:stCondLst>
                            <p:childTnLst>
                              <p:par>
                                <p:cTn id="12" presetClass="entr" nodeType="afterEffect" presetID="10" grpId="1" fill="hold">
                                  <p:stCondLst>
                                    <p:cond delay="0"/>
                                  </p:stCondLst>
                                  <p:iterate type="el" backwards="0">
                                    <p:tmAbs val="0"/>
                                  </p:iterate>
                                  <p:childTnLst>
                                    <p:set>
                                      <p:cBhvr>
                                        <p:cTn id="13" fill="hold"/>
                                        <p:tgtEl>
                                          <p:spTgt spid="747">
                                            <p:txEl>
                                              <p:pRg st="1" end="1"/>
                                            </p:txEl>
                                          </p:spTgt>
                                        </p:tgtEl>
                                        <p:attrNameLst>
                                          <p:attrName>style.visibility</p:attrName>
                                        </p:attrNameLst>
                                      </p:cBhvr>
                                      <p:to>
                                        <p:strVal val="visible"/>
                                      </p:to>
                                    </p:set>
                                    <p:animEffect filter="fade" transition="in">
                                      <p:cBhvr>
                                        <p:cTn id="14" dur="250"/>
                                        <p:tgtEl>
                                          <p:spTgt spid="747">
                                            <p:txEl>
                                              <p:pRg st="1" end="1"/>
                                            </p:txEl>
                                          </p:spTgt>
                                        </p:tgtEl>
                                      </p:cBhvr>
                                    </p:animEffect>
                                  </p:childTnLst>
                                </p:cTn>
                              </p:par>
                            </p:childTnLst>
                          </p:cTn>
                        </p:par>
                        <p:par>
                          <p:cTn id="15" fill="hold">
                            <p:stCondLst>
                              <p:cond delay="500"/>
                            </p:stCondLst>
                            <p:childTnLst>
                              <p:par>
                                <p:cTn id="16" presetClass="entr" nodeType="afterEffect" presetID="10" grpId="1" fill="hold">
                                  <p:stCondLst>
                                    <p:cond delay="0"/>
                                  </p:stCondLst>
                                  <p:iterate type="el" backwards="0">
                                    <p:tmAbs val="0"/>
                                  </p:iterate>
                                  <p:childTnLst>
                                    <p:set>
                                      <p:cBhvr>
                                        <p:cTn id="17" fill="hold"/>
                                        <p:tgtEl>
                                          <p:spTgt spid="747">
                                            <p:txEl>
                                              <p:pRg st="2" end="2"/>
                                            </p:txEl>
                                          </p:spTgt>
                                        </p:tgtEl>
                                        <p:attrNameLst>
                                          <p:attrName>style.visibility</p:attrName>
                                        </p:attrNameLst>
                                      </p:cBhvr>
                                      <p:to>
                                        <p:strVal val="visible"/>
                                      </p:to>
                                    </p:set>
                                    <p:animEffect filter="fade" transition="in">
                                      <p:cBhvr>
                                        <p:cTn id="18" dur="250"/>
                                        <p:tgtEl>
                                          <p:spTgt spid="74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47" grpId="1"/>
    </p:bldLst>
  </p:timing>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1" name="“Proof is left as an exercise for the reader”"/>
          <p:cNvSpPr txBox="1"/>
          <p:nvPr>
            <p:ph type="title"/>
          </p:nvPr>
        </p:nvSpPr>
        <p:spPr>
          <a:prstGeom prst="rect">
            <a:avLst/>
          </a:prstGeom>
        </p:spPr>
        <p:txBody>
          <a:bodyPr/>
          <a:lstStyle/>
          <a:p>
            <a:pPr/>
            <a:r>
              <a:t>“Proof is left as an exercise for the reader”</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5" name="Other Topics Not Covered"/>
          <p:cNvSpPr txBox="1"/>
          <p:nvPr>
            <p:ph type="title"/>
          </p:nvPr>
        </p:nvSpPr>
        <p:spPr>
          <a:prstGeom prst="rect">
            <a:avLst/>
          </a:prstGeom>
        </p:spPr>
        <p:txBody>
          <a:bodyPr/>
          <a:lstStyle/>
          <a:p>
            <a:pPr/>
            <a:r>
              <a:t>Other Topics Not Covered</a:t>
            </a:r>
          </a:p>
        </p:txBody>
      </p:sp>
      <p:sp>
        <p:nvSpPr>
          <p:cNvPr id="756" name="JSON - JavaScript Object Notation…"/>
          <p:cNvSpPr txBox="1"/>
          <p:nvPr>
            <p:ph type="body" idx="1"/>
          </p:nvPr>
        </p:nvSpPr>
        <p:spPr>
          <a:prstGeom prst="rect">
            <a:avLst/>
          </a:prstGeom>
        </p:spPr>
        <p:txBody>
          <a:bodyPr/>
          <a:lstStyle/>
          <a:p>
            <a:pPr/>
            <a:r>
              <a:rPr u="sng">
                <a:hlinkClick r:id="rId3" invalidUrl="" action="" tgtFrame="" tooltip="" history="1" highlightClick="0" endSnd="0"/>
              </a:rPr>
              <a:t>JSON</a:t>
            </a:r>
            <a:r>
              <a:t> - JavaScript Object Notation</a:t>
            </a:r>
          </a:p>
          <a:p>
            <a:pPr/>
            <a:r>
              <a:rPr u="sng">
                <a:hlinkClick r:id="rId4" invalidUrl="" action="" tgtFrame="" tooltip="" history="1" highlightClick="0" endSnd="0"/>
              </a:rPr>
              <a:t>NETCONF</a:t>
            </a:r>
            <a:r>
              <a:t> (Network Configuration Protocol) defined by IETF.  RPC using </a:t>
            </a:r>
            <a:r>
              <a:rPr u="sng">
                <a:hlinkClick r:id="rId5" invalidUrl="" action="" tgtFrame="" tooltip="" history="1" highlightClick="0" endSnd="0"/>
              </a:rPr>
              <a:t>XML</a:t>
            </a:r>
            <a:r>
              <a:t>.</a:t>
            </a:r>
          </a:p>
          <a:p>
            <a:pPr/>
            <a:r>
              <a:rPr u="sng">
                <a:hlinkClick r:id="rId6" invalidUrl="" action="" tgtFrame="" tooltip="" history="1" highlightClick="0" endSnd="0"/>
              </a:rPr>
              <a:t>OpenConfig</a:t>
            </a:r>
            <a:r>
              <a:t> - data models written in </a:t>
            </a:r>
            <a:r>
              <a:rPr u="sng">
                <a:hlinkClick r:id="rId7" invalidUrl="" action="" tgtFrame="" tooltip="" history="1" highlightClick="0" endSnd="0"/>
              </a:rPr>
              <a:t>YANG</a:t>
            </a:r>
            <a:r>
              <a:t> (Yet Another Next Generation)</a:t>
            </a:r>
          </a:p>
          <a:p>
            <a:pPr/>
            <a:r>
              <a:rPr u="sng">
                <a:hlinkClick r:id="rId8" invalidUrl="" action="" tgtFrame="" tooltip="" history="1" highlightClick="0" endSnd="0"/>
              </a:rPr>
              <a:t>RESTCONF</a:t>
            </a:r>
            <a:r>
              <a:t> defined by IETF. Uses HTTP and YANG.</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0" name="“AI”"/>
          <p:cNvSpPr txBox="1"/>
          <p:nvPr>
            <p:ph type="title"/>
          </p:nvPr>
        </p:nvSpPr>
        <p:spPr>
          <a:prstGeom prst="rect">
            <a:avLst/>
          </a:prstGeom>
        </p:spPr>
        <p:txBody>
          <a:bodyPr/>
          <a:lstStyle/>
          <a:p>
            <a:pPr/>
            <a:r>
              <a:t>“AI”</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4" name="genAI"/>
          <p:cNvSpPr txBox="1"/>
          <p:nvPr>
            <p:ph type="title"/>
          </p:nvPr>
        </p:nvSpPr>
        <p:spPr>
          <a:prstGeom prst="rect">
            <a:avLst/>
          </a:prstGeom>
        </p:spPr>
        <p:txBody>
          <a:bodyPr/>
          <a:lstStyle/>
          <a:p>
            <a:pPr/>
            <a:r>
              <a:t>genAI</a:t>
            </a:r>
          </a:p>
        </p:txBody>
      </p:sp>
      <p:sp>
        <p:nvSpPr>
          <p:cNvPr id="765" name="OpenAI’s ChatGPT…"/>
          <p:cNvSpPr txBox="1"/>
          <p:nvPr>
            <p:ph type="body" idx="1"/>
          </p:nvPr>
        </p:nvSpPr>
        <p:spPr>
          <a:prstGeom prst="rect">
            <a:avLst/>
          </a:prstGeom>
        </p:spPr>
        <p:txBody>
          <a:bodyPr numCol="2" spcCol="952500" anchor="t"/>
          <a:lstStyle/>
          <a:p>
            <a:pPr/>
            <a:r>
              <a:rPr u="sng">
                <a:hlinkClick r:id="rId3" invalidUrl="" action="" tgtFrame="" tooltip="" history="1" highlightClick="0" endSnd="0"/>
              </a:rPr>
              <a:t>OpenAI</a:t>
            </a:r>
            <a:r>
              <a:t>’s </a:t>
            </a:r>
            <a:r>
              <a:rPr u="sng">
                <a:hlinkClick r:id="rId4" invalidUrl="" action="" tgtFrame="" tooltip="" history="1" highlightClick="0" endSnd="0"/>
              </a:rPr>
              <a:t>ChatGPT</a:t>
            </a:r>
          </a:p>
          <a:p>
            <a:pPr/>
            <a:r>
              <a:rPr u="sng">
                <a:hlinkClick r:id="rId5" invalidUrl="" action="" tgtFrame="" tooltip="" history="1" highlightClick="0" endSnd="0"/>
              </a:rPr>
              <a:t>Anthropic</a:t>
            </a:r>
            <a:r>
              <a:t>’s </a:t>
            </a:r>
            <a:r>
              <a:rPr u="sng">
                <a:hlinkClick r:id="rId6" invalidUrl="" action="" tgtFrame="" tooltip="" history="1" highlightClick="0" endSnd="0"/>
              </a:rPr>
              <a:t>Claude</a:t>
            </a:r>
          </a:p>
          <a:p>
            <a:pPr/>
            <a:r>
              <a:rPr u="sng">
                <a:hlinkClick r:id="rId7" invalidUrl="" action="" tgtFrame="" tooltip="" history="1" highlightClick="0" endSnd="0"/>
              </a:rPr>
              <a:t>Google Gemini</a:t>
            </a:r>
          </a:p>
          <a:p>
            <a:pPr/>
            <a:r>
              <a:rPr u="sng">
                <a:hlinkClick r:id="rId8" invalidUrl="" action="" tgtFrame="" tooltip="" history="1" highlightClick="0" endSnd="0"/>
              </a:rPr>
              <a:t>Meta Llama</a:t>
            </a:r>
          </a:p>
          <a:p>
            <a:pPr/>
            <a:r>
              <a:t>xAI’s </a:t>
            </a:r>
            <a:r>
              <a:rPr u="sng">
                <a:hlinkClick r:id="rId9" invalidUrl="" action="" tgtFrame="" tooltip="" history="1" highlightClick="0" endSnd="0"/>
              </a:rPr>
              <a:t>Grok</a:t>
            </a:r>
          </a:p>
          <a:p>
            <a:pPr/>
            <a:r>
              <a:rPr u="sng">
                <a:hlinkClick r:id="rId10" invalidUrl="" action="" tgtFrame="" tooltip="" history="1" highlightClick="0" endSnd="0"/>
              </a:rPr>
              <a:t>Apple Intelligence</a:t>
            </a:r>
          </a:p>
          <a:p>
            <a:pPr/>
            <a:r>
              <a:t>Alibaba Cloud</a:t>
            </a:r>
          </a:p>
          <a:p>
            <a:pPr/>
            <a:r>
              <a:t>DeepSeek AI</a:t>
            </a:r>
          </a:p>
          <a:p>
            <a:pPr/>
            <a:r>
              <a:t>Mistral AI</a:t>
            </a:r>
          </a:p>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65">
                                            <p:bg/>
                                          </p:spTgt>
                                        </p:tgtEl>
                                        <p:attrNameLst>
                                          <p:attrName>style.visibility</p:attrName>
                                        </p:attrNameLst>
                                      </p:cBhvr>
                                      <p:to>
                                        <p:strVal val="visible"/>
                                      </p:to>
                                    </p:set>
                                    <p:animEffect filter="fade" transition="in">
                                      <p:cBhvr>
                                        <p:cTn id="7" dur="250"/>
                                        <p:tgtEl>
                                          <p:spTgt spid="76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65">
                                            <p:txEl>
                                              <p:pRg st="0" end="0"/>
                                            </p:txEl>
                                          </p:spTgt>
                                        </p:tgtEl>
                                        <p:attrNameLst>
                                          <p:attrName>style.visibility</p:attrName>
                                        </p:attrNameLst>
                                      </p:cBhvr>
                                      <p:to>
                                        <p:strVal val="visible"/>
                                      </p:to>
                                    </p:set>
                                    <p:animEffect filter="fade" transition="in">
                                      <p:cBhvr>
                                        <p:cTn id="10" dur="250"/>
                                        <p:tgtEl>
                                          <p:spTgt spid="765">
                                            <p:txEl>
                                              <p:pRg st="0" end="0"/>
                                            </p:txEl>
                                          </p:spTgt>
                                        </p:tgtEl>
                                      </p:cBhvr>
                                    </p:animEffect>
                                  </p:childTnLst>
                                </p:cTn>
                              </p:par>
                            </p:childTnLst>
                          </p:cTn>
                        </p:par>
                        <p:par>
                          <p:cTn id="11" fill="hold">
                            <p:stCondLst>
                              <p:cond delay="250"/>
                            </p:stCondLst>
                            <p:childTnLst>
                              <p:par>
                                <p:cTn id="12" presetClass="entr" nodeType="afterEffect" presetID="10" grpId="1" fill="hold">
                                  <p:stCondLst>
                                    <p:cond delay="0"/>
                                  </p:stCondLst>
                                  <p:iterate type="el" backwards="0">
                                    <p:tmAbs val="0"/>
                                  </p:iterate>
                                  <p:childTnLst>
                                    <p:set>
                                      <p:cBhvr>
                                        <p:cTn id="13" fill="hold"/>
                                        <p:tgtEl>
                                          <p:spTgt spid="765">
                                            <p:txEl>
                                              <p:pRg st="1" end="1"/>
                                            </p:txEl>
                                          </p:spTgt>
                                        </p:tgtEl>
                                        <p:attrNameLst>
                                          <p:attrName>style.visibility</p:attrName>
                                        </p:attrNameLst>
                                      </p:cBhvr>
                                      <p:to>
                                        <p:strVal val="visible"/>
                                      </p:to>
                                    </p:set>
                                    <p:animEffect filter="fade" transition="in">
                                      <p:cBhvr>
                                        <p:cTn id="14" dur="250"/>
                                        <p:tgtEl>
                                          <p:spTgt spid="765">
                                            <p:txEl>
                                              <p:pRg st="1" end="1"/>
                                            </p:txEl>
                                          </p:spTgt>
                                        </p:tgtEl>
                                      </p:cBhvr>
                                    </p:animEffect>
                                  </p:childTnLst>
                                </p:cTn>
                              </p:par>
                            </p:childTnLst>
                          </p:cTn>
                        </p:par>
                        <p:par>
                          <p:cTn id="15" fill="hold">
                            <p:stCondLst>
                              <p:cond delay="500"/>
                            </p:stCondLst>
                            <p:childTnLst>
                              <p:par>
                                <p:cTn id="16" presetClass="entr" nodeType="afterEffect" presetID="10" grpId="1" fill="hold">
                                  <p:stCondLst>
                                    <p:cond delay="0"/>
                                  </p:stCondLst>
                                  <p:iterate type="el" backwards="0">
                                    <p:tmAbs val="0"/>
                                  </p:iterate>
                                  <p:childTnLst>
                                    <p:set>
                                      <p:cBhvr>
                                        <p:cTn id="17" fill="hold"/>
                                        <p:tgtEl>
                                          <p:spTgt spid="765">
                                            <p:txEl>
                                              <p:pRg st="2" end="2"/>
                                            </p:txEl>
                                          </p:spTgt>
                                        </p:tgtEl>
                                        <p:attrNameLst>
                                          <p:attrName>style.visibility</p:attrName>
                                        </p:attrNameLst>
                                      </p:cBhvr>
                                      <p:to>
                                        <p:strVal val="visible"/>
                                      </p:to>
                                    </p:set>
                                    <p:animEffect filter="fade" transition="in">
                                      <p:cBhvr>
                                        <p:cTn id="18" dur="250"/>
                                        <p:tgtEl>
                                          <p:spTgt spid="765">
                                            <p:txEl>
                                              <p:pRg st="2" end="2"/>
                                            </p:txEl>
                                          </p:spTgt>
                                        </p:tgtEl>
                                      </p:cBhvr>
                                    </p:animEffect>
                                  </p:childTnLst>
                                </p:cTn>
                              </p:par>
                            </p:childTnLst>
                          </p:cTn>
                        </p:par>
                        <p:par>
                          <p:cTn id="19" fill="hold">
                            <p:stCondLst>
                              <p:cond delay="750"/>
                            </p:stCondLst>
                            <p:childTnLst>
                              <p:par>
                                <p:cTn id="20" presetClass="entr" nodeType="afterEffect" presetID="10" grpId="1" fill="hold">
                                  <p:stCondLst>
                                    <p:cond delay="0"/>
                                  </p:stCondLst>
                                  <p:iterate type="el" backwards="0">
                                    <p:tmAbs val="0"/>
                                  </p:iterate>
                                  <p:childTnLst>
                                    <p:set>
                                      <p:cBhvr>
                                        <p:cTn id="21" fill="hold"/>
                                        <p:tgtEl>
                                          <p:spTgt spid="765">
                                            <p:txEl>
                                              <p:pRg st="3" end="3"/>
                                            </p:txEl>
                                          </p:spTgt>
                                        </p:tgtEl>
                                        <p:attrNameLst>
                                          <p:attrName>style.visibility</p:attrName>
                                        </p:attrNameLst>
                                      </p:cBhvr>
                                      <p:to>
                                        <p:strVal val="visible"/>
                                      </p:to>
                                    </p:set>
                                    <p:animEffect filter="fade" transition="in">
                                      <p:cBhvr>
                                        <p:cTn id="22" dur="250"/>
                                        <p:tgtEl>
                                          <p:spTgt spid="765">
                                            <p:txEl>
                                              <p:pRg st="3" end="3"/>
                                            </p:txEl>
                                          </p:spTgt>
                                        </p:tgtEl>
                                      </p:cBhvr>
                                    </p:animEffect>
                                  </p:childTnLst>
                                </p:cTn>
                              </p:par>
                            </p:childTnLst>
                          </p:cTn>
                        </p:par>
                        <p:par>
                          <p:cTn id="23" fill="hold">
                            <p:stCondLst>
                              <p:cond delay="1000"/>
                            </p:stCondLst>
                            <p:childTnLst>
                              <p:par>
                                <p:cTn id="24" presetClass="entr" nodeType="afterEffect" presetID="10" grpId="1" fill="hold">
                                  <p:stCondLst>
                                    <p:cond delay="0"/>
                                  </p:stCondLst>
                                  <p:iterate type="el" backwards="0">
                                    <p:tmAbs val="0"/>
                                  </p:iterate>
                                  <p:childTnLst>
                                    <p:set>
                                      <p:cBhvr>
                                        <p:cTn id="25" fill="hold"/>
                                        <p:tgtEl>
                                          <p:spTgt spid="765">
                                            <p:txEl>
                                              <p:pRg st="4" end="4"/>
                                            </p:txEl>
                                          </p:spTgt>
                                        </p:tgtEl>
                                        <p:attrNameLst>
                                          <p:attrName>style.visibility</p:attrName>
                                        </p:attrNameLst>
                                      </p:cBhvr>
                                      <p:to>
                                        <p:strVal val="visible"/>
                                      </p:to>
                                    </p:set>
                                    <p:animEffect filter="fade" transition="in">
                                      <p:cBhvr>
                                        <p:cTn id="26" dur="250"/>
                                        <p:tgtEl>
                                          <p:spTgt spid="765">
                                            <p:txEl>
                                              <p:pRg st="4" end="4"/>
                                            </p:txEl>
                                          </p:spTgt>
                                        </p:tgtEl>
                                      </p:cBhvr>
                                    </p:animEffect>
                                  </p:childTnLst>
                                </p:cTn>
                              </p:par>
                            </p:childTnLst>
                          </p:cTn>
                        </p:par>
                        <p:par>
                          <p:cTn id="27" fill="hold">
                            <p:stCondLst>
                              <p:cond delay="1250"/>
                            </p:stCondLst>
                            <p:childTnLst>
                              <p:par>
                                <p:cTn id="28" presetClass="entr" nodeType="afterEffect" presetID="10" grpId="1" fill="hold">
                                  <p:stCondLst>
                                    <p:cond delay="0"/>
                                  </p:stCondLst>
                                  <p:iterate type="el" backwards="0">
                                    <p:tmAbs val="0"/>
                                  </p:iterate>
                                  <p:childTnLst>
                                    <p:set>
                                      <p:cBhvr>
                                        <p:cTn id="29" fill="hold"/>
                                        <p:tgtEl>
                                          <p:spTgt spid="765">
                                            <p:txEl>
                                              <p:pRg st="5" end="5"/>
                                            </p:txEl>
                                          </p:spTgt>
                                        </p:tgtEl>
                                        <p:attrNameLst>
                                          <p:attrName>style.visibility</p:attrName>
                                        </p:attrNameLst>
                                      </p:cBhvr>
                                      <p:to>
                                        <p:strVal val="visible"/>
                                      </p:to>
                                    </p:set>
                                    <p:animEffect filter="fade" transition="in">
                                      <p:cBhvr>
                                        <p:cTn id="30" dur="250"/>
                                        <p:tgtEl>
                                          <p:spTgt spid="765">
                                            <p:txEl>
                                              <p:pRg st="5" end="5"/>
                                            </p:txEl>
                                          </p:spTgt>
                                        </p:tgtEl>
                                      </p:cBhvr>
                                    </p:animEffect>
                                  </p:childTnLst>
                                </p:cTn>
                              </p:par>
                            </p:childTnLst>
                          </p:cTn>
                        </p:par>
                        <p:par>
                          <p:cTn id="31" fill="hold">
                            <p:stCondLst>
                              <p:cond delay="1500"/>
                            </p:stCondLst>
                            <p:childTnLst>
                              <p:par>
                                <p:cTn id="32" presetClass="entr" nodeType="afterEffect" presetID="10" grpId="1" fill="hold">
                                  <p:stCondLst>
                                    <p:cond delay="0"/>
                                  </p:stCondLst>
                                  <p:iterate type="el" backwards="0">
                                    <p:tmAbs val="0"/>
                                  </p:iterate>
                                  <p:childTnLst>
                                    <p:set>
                                      <p:cBhvr>
                                        <p:cTn id="33" fill="hold"/>
                                        <p:tgtEl>
                                          <p:spTgt spid="765">
                                            <p:txEl>
                                              <p:pRg st="6" end="6"/>
                                            </p:txEl>
                                          </p:spTgt>
                                        </p:tgtEl>
                                        <p:attrNameLst>
                                          <p:attrName>style.visibility</p:attrName>
                                        </p:attrNameLst>
                                      </p:cBhvr>
                                      <p:to>
                                        <p:strVal val="visible"/>
                                      </p:to>
                                    </p:set>
                                    <p:animEffect filter="fade" transition="in">
                                      <p:cBhvr>
                                        <p:cTn id="34" dur="250"/>
                                        <p:tgtEl>
                                          <p:spTgt spid="765">
                                            <p:txEl>
                                              <p:pRg st="6" end="6"/>
                                            </p:txEl>
                                          </p:spTgt>
                                        </p:tgtEl>
                                      </p:cBhvr>
                                    </p:animEffect>
                                  </p:childTnLst>
                                </p:cTn>
                              </p:par>
                            </p:childTnLst>
                          </p:cTn>
                        </p:par>
                        <p:par>
                          <p:cTn id="35" fill="hold">
                            <p:stCondLst>
                              <p:cond delay="1750"/>
                            </p:stCondLst>
                            <p:childTnLst>
                              <p:par>
                                <p:cTn id="36" presetClass="entr" nodeType="afterEffect" presetID="10" grpId="1" fill="hold">
                                  <p:stCondLst>
                                    <p:cond delay="0"/>
                                  </p:stCondLst>
                                  <p:iterate type="el" backwards="0">
                                    <p:tmAbs val="0"/>
                                  </p:iterate>
                                  <p:childTnLst>
                                    <p:set>
                                      <p:cBhvr>
                                        <p:cTn id="37" fill="hold"/>
                                        <p:tgtEl>
                                          <p:spTgt spid="765">
                                            <p:txEl>
                                              <p:pRg st="7" end="7"/>
                                            </p:txEl>
                                          </p:spTgt>
                                        </p:tgtEl>
                                        <p:attrNameLst>
                                          <p:attrName>style.visibility</p:attrName>
                                        </p:attrNameLst>
                                      </p:cBhvr>
                                      <p:to>
                                        <p:strVal val="visible"/>
                                      </p:to>
                                    </p:set>
                                    <p:animEffect filter="fade" transition="in">
                                      <p:cBhvr>
                                        <p:cTn id="38" dur="250"/>
                                        <p:tgtEl>
                                          <p:spTgt spid="765">
                                            <p:txEl>
                                              <p:pRg st="7" end="7"/>
                                            </p:txEl>
                                          </p:spTgt>
                                        </p:tgtEl>
                                      </p:cBhvr>
                                    </p:animEffect>
                                  </p:childTnLst>
                                </p:cTn>
                              </p:par>
                            </p:childTnLst>
                          </p:cTn>
                        </p:par>
                        <p:par>
                          <p:cTn id="39" fill="hold">
                            <p:stCondLst>
                              <p:cond delay="2000"/>
                            </p:stCondLst>
                            <p:childTnLst>
                              <p:par>
                                <p:cTn id="40" presetClass="entr" nodeType="afterEffect" presetID="10" grpId="1" fill="hold">
                                  <p:stCondLst>
                                    <p:cond delay="0"/>
                                  </p:stCondLst>
                                  <p:iterate type="el" backwards="0">
                                    <p:tmAbs val="0"/>
                                  </p:iterate>
                                  <p:childTnLst>
                                    <p:set>
                                      <p:cBhvr>
                                        <p:cTn id="41" fill="hold"/>
                                        <p:tgtEl>
                                          <p:spTgt spid="765">
                                            <p:txEl>
                                              <p:pRg st="8" end="8"/>
                                            </p:txEl>
                                          </p:spTgt>
                                        </p:tgtEl>
                                        <p:attrNameLst>
                                          <p:attrName>style.visibility</p:attrName>
                                        </p:attrNameLst>
                                      </p:cBhvr>
                                      <p:to>
                                        <p:strVal val="visible"/>
                                      </p:to>
                                    </p:set>
                                    <p:animEffect filter="fade" transition="in">
                                      <p:cBhvr>
                                        <p:cTn id="42" dur="250"/>
                                        <p:tgtEl>
                                          <p:spTgt spid="765">
                                            <p:txEl>
                                              <p:pRg st="8" end="8"/>
                                            </p:txEl>
                                          </p:spTgt>
                                        </p:tgtEl>
                                      </p:cBhvr>
                                    </p:animEffect>
                                  </p:childTnLst>
                                </p:cTn>
                              </p:par>
                            </p:childTnLst>
                          </p:cTn>
                        </p:par>
                        <p:par>
                          <p:cTn id="43" fill="hold">
                            <p:stCondLst>
                              <p:cond delay="2250"/>
                            </p:stCondLst>
                            <p:childTnLst>
                              <p:par>
                                <p:cTn id="44" presetClass="entr" nodeType="afterEffect" presetID="10" grpId="1" fill="hold">
                                  <p:stCondLst>
                                    <p:cond delay="0"/>
                                  </p:stCondLst>
                                  <p:iterate type="el" backwards="0">
                                    <p:tmAbs val="0"/>
                                  </p:iterate>
                                  <p:childTnLst>
                                    <p:set>
                                      <p:cBhvr>
                                        <p:cTn id="45" fill="hold"/>
                                        <p:tgtEl>
                                          <p:spTgt spid="765">
                                            <p:txEl>
                                              <p:pRg st="9" end="9"/>
                                            </p:txEl>
                                          </p:spTgt>
                                        </p:tgtEl>
                                        <p:attrNameLst>
                                          <p:attrName>style.visibility</p:attrName>
                                        </p:attrNameLst>
                                      </p:cBhvr>
                                      <p:to>
                                        <p:strVal val="visible"/>
                                      </p:to>
                                    </p:set>
                                    <p:animEffect filter="fade" transition="in">
                                      <p:cBhvr>
                                        <p:cTn id="46" dur="250"/>
                                        <p:tgtEl>
                                          <p:spTgt spid="765">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65" grpId="1"/>
    </p:bldLst>
  </p:timing>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9" name="LLMs"/>
          <p:cNvSpPr txBox="1"/>
          <p:nvPr>
            <p:ph type="title"/>
          </p:nvPr>
        </p:nvSpPr>
        <p:spPr>
          <a:prstGeom prst="rect">
            <a:avLst/>
          </a:prstGeom>
        </p:spPr>
        <p:txBody>
          <a:bodyPr/>
          <a:lstStyle/>
          <a:p>
            <a:pPr lvl="1"/>
            <a:r>
              <a:t>LLMs</a:t>
            </a:r>
          </a:p>
        </p:txBody>
      </p:sp>
      <p:sp>
        <p:nvSpPr>
          <p:cNvPr id="770" name="Large Language Models…"/>
          <p:cNvSpPr txBox="1"/>
          <p:nvPr>
            <p:ph type="body" idx="1"/>
          </p:nvPr>
        </p:nvSpPr>
        <p:spPr>
          <a:prstGeom prst="rect">
            <a:avLst/>
          </a:prstGeom>
        </p:spPr>
        <p:txBody>
          <a:bodyPr/>
          <a:lstStyle/>
          <a:p>
            <a:pPr/>
            <a:r>
              <a:rPr b="1" u="sng"/>
              <a:t>L</a:t>
            </a:r>
            <a:r>
              <a:t>arge </a:t>
            </a:r>
            <a:r>
              <a:rPr b="1" u="sng"/>
              <a:t>L</a:t>
            </a:r>
            <a:r>
              <a:t>anguage </a:t>
            </a:r>
            <a:r>
              <a:rPr b="1" u="sng"/>
              <a:t>M</a:t>
            </a:r>
            <a:r>
              <a:t>odels</a:t>
            </a:r>
          </a:p>
          <a:p>
            <a:pPr/>
            <a:r>
              <a:t>Terms:  Parameters, weights, tokens, prompts, context window size</a:t>
            </a:r>
          </a:p>
          <a:p>
            <a:pPr/>
            <a:r>
              <a:t>Think artificial brain trained on massive amounts of text, where in the end you have something which you can ask questions of or give commands to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70">
                                            <p:bg/>
                                          </p:spTgt>
                                        </p:tgtEl>
                                        <p:attrNameLst>
                                          <p:attrName>style.visibility</p:attrName>
                                        </p:attrNameLst>
                                      </p:cBhvr>
                                      <p:to>
                                        <p:strVal val="visible"/>
                                      </p:to>
                                    </p:set>
                                    <p:animEffect filter="fade" transition="in">
                                      <p:cBhvr>
                                        <p:cTn id="7" dur="250"/>
                                        <p:tgtEl>
                                          <p:spTgt spid="77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70">
                                            <p:txEl>
                                              <p:pRg st="0" end="0"/>
                                            </p:txEl>
                                          </p:spTgt>
                                        </p:tgtEl>
                                        <p:attrNameLst>
                                          <p:attrName>style.visibility</p:attrName>
                                        </p:attrNameLst>
                                      </p:cBhvr>
                                      <p:to>
                                        <p:strVal val="visible"/>
                                      </p:to>
                                    </p:set>
                                    <p:animEffect filter="fade" transition="in">
                                      <p:cBhvr>
                                        <p:cTn id="10" dur="250"/>
                                        <p:tgtEl>
                                          <p:spTgt spid="7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770">
                                            <p:txEl>
                                              <p:pRg st="1" end="1"/>
                                            </p:txEl>
                                          </p:spTgt>
                                        </p:tgtEl>
                                        <p:attrNameLst>
                                          <p:attrName>style.visibility</p:attrName>
                                        </p:attrNameLst>
                                      </p:cBhvr>
                                      <p:to>
                                        <p:strVal val="visible"/>
                                      </p:to>
                                    </p:set>
                                    <p:animEffect filter="fade" transition="in">
                                      <p:cBhvr>
                                        <p:cTn id="15" dur="250"/>
                                        <p:tgtEl>
                                          <p:spTgt spid="77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770">
                                            <p:txEl>
                                              <p:pRg st="2" end="2"/>
                                            </p:txEl>
                                          </p:spTgt>
                                        </p:tgtEl>
                                        <p:attrNameLst>
                                          <p:attrName>style.visibility</p:attrName>
                                        </p:attrNameLst>
                                      </p:cBhvr>
                                      <p:to>
                                        <p:strVal val="visible"/>
                                      </p:to>
                                    </p:set>
                                    <p:animEffect filter="fade" transition="in">
                                      <p:cBhvr>
                                        <p:cTn id="20" dur="250"/>
                                        <p:tgtEl>
                                          <p:spTgt spid="77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7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Culture Beats Tech"/>
          <p:cNvSpPr txBox="1"/>
          <p:nvPr>
            <p:ph type="title"/>
          </p:nvPr>
        </p:nvSpPr>
        <p:spPr>
          <a:prstGeom prst="rect">
            <a:avLst/>
          </a:prstGeom>
        </p:spPr>
        <p:txBody>
          <a:bodyPr/>
          <a:lstStyle/>
          <a:p>
            <a:pPr/>
            <a:r>
              <a:t>Culture Beats Tech</a:t>
            </a:r>
          </a:p>
        </p:txBody>
      </p:sp>
      <p:sp>
        <p:nvSpPr>
          <p:cNvPr id="195" name="Key Takeaways"/>
          <p:cNvSpPr txBox="1"/>
          <p:nvPr/>
        </p:nvSpPr>
        <p:spPr>
          <a:xfrm>
            <a:off x="4566046" y="214312"/>
            <a:ext cx="15251908" cy="294679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9800"/>
            </a:lvl1pPr>
          </a:lstStyle>
          <a:p>
            <a:pPr/>
            <a:r>
              <a:t>Key Takeaways</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4" name="Cloud AIs"/>
          <p:cNvSpPr txBox="1"/>
          <p:nvPr>
            <p:ph type="title"/>
          </p:nvPr>
        </p:nvSpPr>
        <p:spPr>
          <a:prstGeom prst="rect">
            <a:avLst/>
          </a:prstGeom>
        </p:spPr>
        <p:txBody>
          <a:bodyPr/>
          <a:lstStyle/>
          <a:p>
            <a:pPr/>
            <a:r>
              <a:t>Cloud AIs</a:t>
            </a:r>
          </a:p>
        </p:txBody>
      </p:sp>
      <p:sp>
        <p:nvSpPr>
          <p:cNvPr id="775" name="With each new version, they get… better(?)…"/>
          <p:cNvSpPr txBox="1"/>
          <p:nvPr>
            <p:ph type="body" idx="1"/>
          </p:nvPr>
        </p:nvSpPr>
        <p:spPr>
          <a:prstGeom prst="rect">
            <a:avLst/>
          </a:prstGeom>
        </p:spPr>
        <p:txBody>
          <a:bodyPr/>
          <a:lstStyle/>
          <a:p>
            <a:pPr/>
            <a:r>
              <a:t>With each new version, they get… better(?)</a:t>
            </a:r>
          </a:p>
          <a:p>
            <a:pPr lvl="1"/>
            <a:r>
              <a:t>e.g., ChatGPT-3.5, ChatGPT-4, ChatGPT-4o, and now ChatGPT-5</a:t>
            </a:r>
          </a:p>
          <a:p>
            <a:pPr/>
            <a:r>
              <a:t>Resource consumption</a:t>
            </a:r>
          </a:p>
          <a:p>
            <a:pPr/>
            <a:r>
              <a:t>Privacy issues</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9" name="Cloud vs. Offline LLMs"/>
          <p:cNvSpPr txBox="1"/>
          <p:nvPr>
            <p:ph type="title"/>
          </p:nvPr>
        </p:nvSpPr>
        <p:spPr>
          <a:prstGeom prst="rect">
            <a:avLst/>
          </a:prstGeom>
        </p:spPr>
        <p:txBody>
          <a:bodyPr/>
          <a:lstStyle/>
          <a:p>
            <a:pPr/>
            <a:r>
              <a:t>Cloud vs. Offline LLMs</a:t>
            </a:r>
          </a:p>
        </p:txBody>
      </p:sp>
      <p:sp>
        <p:nvSpPr>
          <p:cNvPr id="780" name="“Open Source” versions of cloud LLMs"/>
          <p:cNvSpPr txBox="1"/>
          <p:nvPr>
            <p:ph type="body" idx="1"/>
          </p:nvPr>
        </p:nvSpPr>
        <p:spPr>
          <a:prstGeom prst="rect">
            <a:avLst/>
          </a:prstGeom>
        </p:spPr>
        <p:txBody>
          <a:bodyPr/>
          <a:lstStyle/>
          <a:p>
            <a:pPr/>
            <a:r>
              <a:t>“Open Source” versions of cloud LLMs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80">
                                            <p:bg/>
                                          </p:spTgt>
                                        </p:tgtEl>
                                        <p:attrNameLst>
                                          <p:attrName>style.visibility</p:attrName>
                                        </p:attrNameLst>
                                      </p:cBhvr>
                                      <p:to>
                                        <p:strVal val="visible"/>
                                      </p:to>
                                    </p:set>
                                    <p:animEffect filter="fade" transition="in">
                                      <p:cBhvr>
                                        <p:cTn id="7" dur="250"/>
                                        <p:tgtEl>
                                          <p:spTgt spid="78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80">
                                            <p:txEl>
                                              <p:pRg st="0" end="0"/>
                                            </p:txEl>
                                          </p:spTgt>
                                        </p:tgtEl>
                                        <p:attrNameLst>
                                          <p:attrName>style.visibility</p:attrName>
                                        </p:attrNameLst>
                                      </p:cBhvr>
                                      <p:to>
                                        <p:strVal val="visible"/>
                                      </p:to>
                                    </p:set>
                                    <p:animEffect filter="fade" transition="in">
                                      <p:cBhvr>
                                        <p:cTn id="10" dur="250"/>
                                        <p:tgtEl>
                                          <p:spTgt spid="780">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80" grpId="1"/>
    </p:bldLst>
  </p:timing>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4" name="Cloud vs. Offline LLMs"/>
          <p:cNvSpPr txBox="1"/>
          <p:nvPr>
            <p:ph type="title"/>
          </p:nvPr>
        </p:nvSpPr>
        <p:spPr>
          <a:prstGeom prst="rect">
            <a:avLst/>
          </a:prstGeom>
        </p:spPr>
        <p:txBody>
          <a:bodyPr/>
          <a:lstStyle/>
          <a:p>
            <a:pPr/>
            <a:r>
              <a:t>Cloud vs. Offline LLMs</a:t>
            </a:r>
          </a:p>
        </p:txBody>
      </p:sp>
      <p:graphicFrame>
        <p:nvGraphicFramePr>
          <p:cNvPr id="785" name="Table 1"/>
          <p:cNvGraphicFramePr/>
          <p:nvPr/>
        </p:nvGraphicFramePr>
        <p:xfrm>
          <a:off x="2696830" y="4176687"/>
          <a:ext cx="19015740" cy="7179470"/>
        </p:xfrm>
        <a:graphic xmlns:a="http://schemas.openxmlformats.org/drawingml/2006/main">
          <a:graphicData uri="http://schemas.openxmlformats.org/drawingml/2006/table">
            <a:tbl>
              <a:tblPr firstCol="1" firstRow="1" lastCol="0" lastRow="0" bandCol="0" bandRow="0" rtl="0">
                <a:tableStyleId>{8F44A2F1-9E1F-4B54-A3A2-5F16C0AD49E2}</a:tableStyleId>
              </a:tblPr>
              <a:tblGrid>
                <a:gridCol w="6330113"/>
                <a:gridCol w="6330113"/>
                <a:gridCol w="6330113"/>
              </a:tblGrid>
              <a:tr h="1430813">
                <a:tc>
                  <a:txBody>
                    <a:bodyPr/>
                    <a:lstStyle/>
                    <a:p>
                      <a:pPr defTabSz="914400">
                        <a:tabLst>
                          <a:tab pos="1282700" algn="l"/>
                        </a:tabLst>
                        <a:defRPr sz="5000"/>
                      </a:pP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Cloud LLM</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Offline LLM</a:t>
                      </a:r>
                    </a:p>
                  </a:txBody>
                  <a:tcPr marL="50800" marR="50800" marT="50800" marB="50800" anchor="ctr" anchorCtr="0" horzOverflow="overflow"/>
                </a:tc>
              </a:tr>
              <a:tr h="1430813">
                <a:tc>
                  <a:txBody>
                    <a:bodyPr/>
                    <a:lstStyle/>
                    <a:p>
                      <a:pPr defTabSz="914400">
                        <a:tabLst>
                          <a:tab pos="1282700" algn="l"/>
                        </a:tabLst>
                        <a:defRPr sz="1800">
                          <a:solidFill>
                            <a:srgbClr val="000000"/>
                          </a:solidFill>
                        </a:defRPr>
                      </a:pPr>
                      <a:r>
                        <a:rPr sz="5000">
                          <a:solidFill>
                            <a:srgbClr val="FFFFFF"/>
                          </a:solidFill>
                        </a:rPr>
                        <a:t>Parameters</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TRILLIONS</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Billions</a:t>
                      </a:r>
                    </a:p>
                  </a:txBody>
                  <a:tcPr marL="50800" marR="50800" marT="50800" marB="50800" anchor="ctr" anchorCtr="0" horzOverflow="overflow"/>
                </a:tc>
              </a:tr>
              <a:tr h="1430813">
                <a:tc>
                  <a:txBody>
                    <a:bodyPr/>
                    <a:lstStyle/>
                    <a:p>
                      <a:pPr defTabSz="914400">
                        <a:tabLst>
                          <a:tab pos="1282700" algn="l"/>
                        </a:tabLst>
                        <a:defRPr sz="1800">
                          <a:solidFill>
                            <a:srgbClr val="000000"/>
                          </a:solidFill>
                        </a:defRPr>
                      </a:pPr>
                      <a:r>
                        <a:rPr sz="5000">
                          <a:solidFill>
                            <a:srgbClr val="FFFFFF"/>
                          </a:solidFill>
                        </a:rPr>
                        <a:t>Weights</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32-bit</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2-, 4-, 8-bit</a:t>
                      </a:r>
                    </a:p>
                  </a:txBody>
                  <a:tcPr marL="50800" marR="50800" marT="50800" marB="50800" anchor="ctr" anchorCtr="0" horzOverflow="overflow"/>
                </a:tc>
              </a:tr>
              <a:tr h="1430813">
                <a:tc>
                  <a:txBody>
                    <a:bodyPr/>
                    <a:lstStyle/>
                    <a:p>
                      <a:pPr defTabSz="914400">
                        <a:tabLst>
                          <a:tab pos="1282700" algn="l"/>
                        </a:tabLst>
                        <a:defRPr sz="1800">
                          <a:solidFill>
                            <a:srgbClr val="000000"/>
                          </a:solidFill>
                        </a:defRPr>
                      </a:pPr>
                      <a:r>
                        <a:rPr sz="5000">
                          <a:solidFill>
                            <a:srgbClr val="FFFFFF"/>
                          </a:solidFill>
                        </a:rPr>
                        <a:t>Compute Resources
Required</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Datacenters</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PC</a:t>
                      </a:r>
                    </a:p>
                  </a:txBody>
                  <a:tcPr marL="50800" marR="50800" marT="50800" marB="50800" anchor="ctr" anchorCtr="0" horzOverflow="overflow"/>
                </a:tc>
              </a:tr>
              <a:tr h="1430813">
                <a:tc>
                  <a:txBody>
                    <a:bodyPr/>
                    <a:lstStyle/>
                    <a:p>
                      <a:pPr defTabSz="914400">
                        <a:tabLst>
                          <a:tab pos="1282700" algn="l"/>
                        </a:tabLst>
                        <a:defRPr sz="1800">
                          <a:solidFill>
                            <a:srgbClr val="000000"/>
                          </a:solidFill>
                        </a:defRPr>
                      </a:pPr>
                      <a:r>
                        <a:rPr sz="5000">
                          <a:solidFill>
                            <a:srgbClr val="FFFFFF"/>
                          </a:solidFill>
                        </a:rPr>
                        <a:t>Cost</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Subscription</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FREE</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9" name="Example of Offline LLMs"/>
          <p:cNvSpPr txBox="1"/>
          <p:nvPr>
            <p:ph type="title"/>
          </p:nvPr>
        </p:nvSpPr>
        <p:spPr>
          <a:prstGeom prst="rect">
            <a:avLst/>
          </a:prstGeom>
        </p:spPr>
        <p:txBody>
          <a:bodyPr/>
          <a:lstStyle/>
          <a:p>
            <a:pPr/>
            <a:r>
              <a:t>Example of Offline LLMs</a:t>
            </a:r>
          </a:p>
        </p:txBody>
      </p:sp>
      <p:sp>
        <p:nvSpPr>
          <p:cNvPr id="790" name="OpenAI’s gpt-oss 20B…"/>
          <p:cNvSpPr txBox="1"/>
          <p:nvPr>
            <p:ph type="body" idx="1"/>
          </p:nvPr>
        </p:nvSpPr>
        <p:spPr>
          <a:prstGeom prst="rect">
            <a:avLst/>
          </a:prstGeom>
        </p:spPr>
        <p:txBody>
          <a:bodyPr/>
          <a:lstStyle/>
          <a:p>
            <a:pPr lvl="1"/>
            <a:r>
              <a:t>OpenAI’s gpt-oss 20B</a:t>
            </a:r>
          </a:p>
          <a:p>
            <a:pPr lvl="1"/>
            <a:r>
              <a:t>Qwen3 Coder 30B</a:t>
            </a:r>
          </a:p>
          <a:p>
            <a:pPr lvl="1"/>
            <a:r>
              <a:t>Deepseek R1</a:t>
            </a:r>
          </a:p>
          <a:p>
            <a:pPr lvl="1"/>
            <a:r>
              <a:t>Gemma 3 27B</a:t>
            </a:r>
          </a:p>
          <a:p>
            <a:pPr lvl="1"/>
            <a:r>
              <a:rPr u="sng">
                <a:hlinkClick r:id="rId3" invalidUrl="" action="" tgtFrame="" tooltip="" history="1" highlightClick="0" endSnd="0"/>
              </a:rPr>
              <a:t>Hugging Face</a:t>
            </a:r>
            <a:r>
              <a:t> - think of it like “PyPI for AI”</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4" name="Offline LLM Tools"/>
          <p:cNvSpPr txBox="1"/>
          <p:nvPr>
            <p:ph type="title"/>
          </p:nvPr>
        </p:nvSpPr>
        <p:spPr>
          <a:prstGeom prst="rect">
            <a:avLst/>
          </a:prstGeom>
        </p:spPr>
        <p:txBody>
          <a:bodyPr/>
          <a:lstStyle/>
          <a:p>
            <a:pPr/>
            <a:r>
              <a:t>Offline LLM Tools</a:t>
            </a:r>
          </a:p>
        </p:txBody>
      </p:sp>
      <p:graphicFrame>
        <p:nvGraphicFramePr>
          <p:cNvPr id="795" name="Table 1"/>
          <p:cNvGraphicFramePr/>
          <p:nvPr/>
        </p:nvGraphicFramePr>
        <p:xfrm>
          <a:off x="2691353" y="3934850"/>
          <a:ext cx="19075401" cy="7179469"/>
        </p:xfrm>
        <a:graphic xmlns:a="http://schemas.openxmlformats.org/drawingml/2006/main">
          <a:graphicData uri="http://schemas.openxmlformats.org/drawingml/2006/table">
            <a:tbl>
              <a:tblPr firstCol="1" firstRow="1" lastCol="0" lastRow="0" bandCol="0" bandRow="0" rtl="0">
                <a:tableStyleId>{8F44A2F1-9E1F-4B54-A3A2-5F16C0AD49E2}</a:tableStyleId>
              </a:tblPr>
              <a:tblGrid>
                <a:gridCol w="5292976"/>
                <a:gridCol w="2374537"/>
                <a:gridCol w="2394676"/>
                <a:gridCol w="8987811"/>
              </a:tblGrid>
              <a:tr h="1430813">
                <a:tc>
                  <a:txBody>
                    <a:bodyPr/>
                    <a:lstStyle/>
                    <a:p>
                      <a:pPr defTabSz="914400">
                        <a:tabLst>
                          <a:tab pos="1282700" algn="l"/>
                        </a:tabLst>
                        <a:defRPr sz="5000"/>
                      </a:pP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UI/UX</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FLOSS</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Comments</a:t>
                      </a:r>
                    </a:p>
                  </a:txBody>
                  <a:tcPr marL="50800" marR="50800" marT="50800" marB="50800" anchor="ctr" anchorCtr="0" horzOverflow="overflow"/>
                </a:tc>
              </a:tr>
              <a:tr h="1430813">
                <a:tc>
                  <a:txBody>
                    <a:bodyPr/>
                    <a:lstStyle/>
                    <a:p>
                      <a:pPr algn="l">
                        <a:spcBef>
                          <a:spcPts val="4500"/>
                        </a:spcBef>
                        <a:defRPr sz="5800"/>
                      </a:pPr>
                      <a:r>
                        <a:rPr u="sng">
                          <a:hlinkClick r:id="rId3" invalidUrl="" action="" tgtFrame="" tooltip="" history="1" highlightClick="0" endSnd="0"/>
                        </a:rPr>
                        <a:t>Ollama</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CLI</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a:t>
                      </a:r>
                    </a:p>
                  </a:txBody>
                  <a:tcPr marL="50800" marR="50800" marT="50800" marB="50800" anchor="ctr" anchorCtr="0" horzOverflow="overflow"/>
                </a:tc>
                <a:tc>
                  <a:txBody>
                    <a:bodyPr/>
                    <a:lstStyle/>
                    <a:p>
                      <a:pPr marL="1011340" indent="-668440" defTabSz="914400">
                        <a:buSzPct val="120000"/>
                        <a:buChar char="•"/>
                        <a:tabLst>
                          <a:tab pos="1282700" algn="l"/>
                        </a:tabLst>
                        <a:defRPr sz="5000"/>
                      </a:pPr>
                      <a:r>
                        <a:t>“OG” offline tool</a:t>
                      </a:r>
                    </a:p>
                  </a:txBody>
                  <a:tcPr marL="50800" marR="50800" marT="50800" marB="50800" anchor="ctr" anchorCtr="0" horzOverflow="overflow"/>
                </a:tc>
              </a:tr>
              <a:tr h="1430813">
                <a:tc>
                  <a:txBody>
                    <a:bodyPr/>
                    <a:lstStyle/>
                    <a:p>
                      <a:pPr algn="l">
                        <a:spcBef>
                          <a:spcPts val="4500"/>
                        </a:spcBef>
                        <a:defRPr sz="5800"/>
                      </a:pPr>
                      <a:r>
                        <a:rPr u="sng">
                          <a:hlinkClick r:id="rId4" invalidUrl="" action="" tgtFrame="" tooltip="" history="1" highlightClick="0" endSnd="0"/>
                        </a:rPr>
                        <a:t>LM Studio</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GUI</a:t>
                      </a:r>
                    </a:p>
                  </a:txBody>
                  <a:tcPr marL="50800" marR="50800" marT="50800" marB="50800" anchor="ctr" anchorCtr="0" horzOverflow="overflow"/>
                </a:tc>
                <a:tc>
                  <a:txBody>
                    <a:bodyPr/>
                    <a:lstStyle/>
                    <a:p>
                      <a:pPr defTabSz="914400">
                        <a:tabLst>
                          <a:tab pos="1282700" algn="l"/>
                        </a:tabLst>
                        <a:defRPr sz="5000"/>
                      </a:pPr>
                    </a:p>
                  </a:txBody>
                  <a:tcPr marL="50800" marR="50800" marT="50800" marB="50800" anchor="ctr" anchorCtr="0" horzOverflow="overflow"/>
                </a:tc>
                <a:tc>
                  <a:txBody>
                    <a:bodyPr/>
                    <a:lstStyle/>
                    <a:p>
                      <a:pPr marL="1011340" indent="-668440" defTabSz="914400">
                        <a:buSzPct val="120000"/>
                        <a:buChar char="•"/>
                        <a:tabLst>
                          <a:tab pos="1282700" algn="l"/>
                        </a:tabLst>
                        <a:defRPr sz="5000"/>
                      </a:pPr>
                      <a:r>
                        <a:t>MLX/GGUF support</a:t>
                      </a:r>
                    </a:p>
                    <a:p>
                      <a:pPr marL="1011340" indent="-668440" defTabSz="914400">
                        <a:buSzPct val="120000"/>
                        <a:buChar char="•"/>
                        <a:tabLst>
                          <a:tab pos="1282700" algn="l"/>
                        </a:tabLst>
                        <a:defRPr sz="5000"/>
                      </a:pPr>
                      <a:r>
                        <a:t>detects hardware</a:t>
                      </a:r>
                    </a:p>
                  </a:txBody>
                  <a:tcPr marL="50800" marR="50800" marT="50800" marB="50800" anchor="ctr" anchorCtr="0" horzOverflow="overflow"/>
                </a:tc>
              </a:tr>
              <a:tr h="1430813">
                <a:tc>
                  <a:txBody>
                    <a:bodyPr/>
                    <a:lstStyle/>
                    <a:p>
                      <a:pPr algn="l">
                        <a:spcBef>
                          <a:spcPts val="4500"/>
                        </a:spcBef>
                        <a:defRPr sz="5800"/>
                      </a:pPr>
                      <a:r>
                        <a:rPr u="sng">
                          <a:hlinkClick r:id="rId5" invalidUrl="" action="" tgtFrame="" tooltip="" history="1" highlightClick="0" endSnd="0"/>
                        </a:rPr>
                        <a:t>Jan</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GUI</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a:t>
                      </a:r>
                    </a:p>
                  </a:txBody>
                  <a:tcPr marL="50800" marR="50800" marT="50800" marB="50800" anchor="ctr" anchorCtr="0" horzOverflow="overflow"/>
                </a:tc>
                <a:tc>
                  <a:txBody>
                    <a:bodyPr/>
                    <a:lstStyle/>
                    <a:p>
                      <a:pPr defTabSz="914400">
                        <a:tabLst>
                          <a:tab pos="1282700" algn="l"/>
                        </a:tabLst>
                        <a:defRPr sz="5000"/>
                      </a:pPr>
                    </a:p>
                  </a:txBody>
                  <a:tcPr marL="50800" marR="50800" marT="50800" marB="50800" anchor="ctr" anchorCtr="0" horzOverflow="overflow"/>
                </a:tc>
              </a:tr>
              <a:tr h="1430813">
                <a:tc>
                  <a:txBody>
                    <a:bodyPr/>
                    <a:lstStyle/>
                    <a:p>
                      <a:pPr algn="l">
                        <a:spcBef>
                          <a:spcPts val="4500"/>
                        </a:spcBef>
                        <a:defRPr sz="5800"/>
                      </a:pPr>
                      <a:r>
                        <a:rPr u="sng">
                          <a:hlinkClick r:id="rId6" invalidUrl="" action="" tgtFrame="" tooltip="" history="1" highlightClick="0" endSnd="0"/>
                        </a:rPr>
                        <a:t>AnythingLLM</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GUI</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a:t>
                      </a:r>
                    </a:p>
                  </a:txBody>
                  <a:tcPr marL="50800" marR="50800" marT="50800" marB="50800" anchor="ctr" anchorCtr="0" horzOverflow="overflow"/>
                </a:tc>
                <a:tc>
                  <a:txBody>
                    <a:bodyPr/>
                    <a:lstStyle/>
                    <a:p>
                      <a:pPr defTabSz="914400">
                        <a:tabLst>
                          <a:tab pos="1282700" algn="l"/>
                        </a:tabLst>
                        <a:defRPr sz="1800">
                          <a:solidFill>
                            <a:srgbClr val="000000"/>
                          </a:solidFill>
                        </a:defRPr>
                      </a:pPr>
                      <a:r>
                        <a:rPr sz="5000">
                          <a:solidFill>
                            <a:srgbClr val="FFFFFF"/>
                          </a:solidFill>
                        </a:rPr>
                        <a:t>Offline RAG client</a:t>
                      </a:r>
                    </a:p>
                  </a:txBody>
                  <a:tcPr marL="50800" marR="50800" marT="50800" marB="50800" anchor="ctr" anchorCtr="0" horzOverflow="overflow"/>
                </a:tc>
              </a:tr>
            </a:tbl>
          </a:graphicData>
        </a:graphic>
      </p:graphicFrame>
      <p:sp>
        <p:nvSpPr>
          <p:cNvPr id="796" name="All are FREE and run on Linux, macOS, and Windows"/>
          <p:cNvSpPr txBox="1"/>
          <p:nvPr/>
        </p:nvSpPr>
        <p:spPr>
          <a:xfrm>
            <a:off x="2557704" y="11294502"/>
            <a:ext cx="19317299" cy="968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marL="1091553" indent="-748653">
              <a:buSzPct val="120000"/>
              <a:buChar char="•"/>
            </a:lvl1pPr>
          </a:lstStyle>
          <a:p>
            <a:pPr/>
            <a:r>
              <a:t>All are FREE and run on Linux, macOS, and Windows</a:t>
            </a:r>
          </a:p>
        </p:txBody>
      </p:sp>
      <p:sp>
        <p:nvSpPr>
          <p:cNvPr id="797" name="Star"/>
          <p:cNvSpPr/>
          <p:nvPr/>
        </p:nvSpPr>
        <p:spPr>
          <a:xfrm>
            <a:off x="1114074" y="6880085"/>
            <a:ext cx="1328627" cy="1263599"/>
          </a:xfrm>
          <a:prstGeom prst="star5">
            <a:avLst>
              <a:gd name="adj" fmla="val 19100"/>
              <a:gd name="hf" fmla="val 105146"/>
              <a:gd name="vf" fmla="val 110557"/>
            </a:avLst>
          </a:prstGeom>
          <a:solidFill>
            <a:schemeClr val="accent5">
              <a:hueOff val="-82419"/>
              <a:satOff val="-9513"/>
              <a:lumOff val="-16343"/>
            </a:schemeClr>
          </a:solidFill>
          <a:ln w="12700">
            <a:miter lim="400000"/>
          </a:ln>
        </p:spPr>
        <p:txBody>
          <a:bodyPr lIns="71437" tIns="71437" rIns="71437" bIns="71437" anchor="ctr"/>
          <a:lstStyle/>
          <a:p>
            <a:pPr>
              <a:defRPr sz="50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95"/>
                                        </p:tgtEl>
                                        <p:attrNameLst>
                                          <p:attrName>style.visibility</p:attrName>
                                        </p:attrNameLst>
                                      </p:cBhvr>
                                      <p:to>
                                        <p:strVal val="visible"/>
                                      </p:to>
                                    </p:set>
                                    <p:animEffect filter="fade" transition="in">
                                      <p:cBhvr>
                                        <p:cTn id="7" dur="250"/>
                                        <p:tgtEl>
                                          <p:spTgt spid="79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796"/>
                                        </p:tgtEl>
                                        <p:attrNameLst>
                                          <p:attrName>style.visibility</p:attrName>
                                        </p:attrNameLst>
                                      </p:cBhvr>
                                      <p:to>
                                        <p:strVal val="visible"/>
                                      </p:to>
                                    </p:set>
                                    <p:animEffect filter="fade" transition="in">
                                      <p:cBhvr>
                                        <p:cTn id="12" dur="250"/>
                                        <p:tgtEl>
                                          <p:spTgt spid="79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797"/>
                                        </p:tgtEl>
                                        <p:attrNameLst>
                                          <p:attrName>style.visibility</p:attrName>
                                        </p:attrNameLst>
                                      </p:cBhvr>
                                      <p:to>
                                        <p:strVal val="visible"/>
                                      </p:to>
                                    </p:set>
                                    <p:animEffect filter="fade" transition="in">
                                      <p:cBhvr>
                                        <p:cTn id="17" dur="250"/>
                                        <p:tgtEl>
                                          <p:spTgt spid="7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7" grpId="3"/>
      <p:bldP build="whole" bldLvl="1" animBg="1" rev="0" advAuto="0" spid="796" grpId="2"/>
      <p:bldP build="whole" bldLvl="1" animBg="1" rev="0" advAuto="0" spid="795" grpId="1"/>
    </p:bldLst>
  </p:timing>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1" name="IDEs with AI"/>
          <p:cNvSpPr txBox="1"/>
          <p:nvPr>
            <p:ph type="title"/>
          </p:nvPr>
        </p:nvSpPr>
        <p:spPr>
          <a:prstGeom prst="rect">
            <a:avLst/>
          </a:prstGeom>
        </p:spPr>
        <p:txBody>
          <a:bodyPr/>
          <a:lstStyle/>
          <a:p>
            <a:pPr/>
            <a:r>
              <a:t>IDEs with AI</a:t>
            </a:r>
          </a:p>
        </p:txBody>
      </p:sp>
      <p:sp>
        <p:nvSpPr>
          <p:cNvPr id="802" name="GitHub CoPilot (with VSCode)…"/>
          <p:cNvSpPr txBox="1"/>
          <p:nvPr>
            <p:ph type="body" idx="1"/>
          </p:nvPr>
        </p:nvSpPr>
        <p:spPr>
          <a:prstGeom prst="rect">
            <a:avLst/>
          </a:prstGeom>
        </p:spPr>
        <p:txBody>
          <a:bodyPr/>
          <a:lstStyle/>
          <a:p>
            <a:pPr/>
            <a:r>
              <a:rPr u="sng">
                <a:hlinkClick r:id="rId3" invalidUrl="" action="" tgtFrame="" tooltip="" history="1" highlightClick="0" endSnd="0"/>
              </a:rPr>
              <a:t>GitHub CoPilot</a:t>
            </a:r>
            <a:r>
              <a:t> (with VSCode)</a:t>
            </a:r>
          </a:p>
          <a:p>
            <a:pPr/>
            <a:r>
              <a:rPr u="sng">
                <a:hlinkClick r:id="rId4" invalidUrl="" action="" tgtFrame="" tooltip="" history="1" highlightClick="0" endSnd="0"/>
              </a:rPr>
              <a:t>Cursor</a:t>
            </a:r>
          </a:p>
          <a:p>
            <a:pPr/>
            <a:r>
              <a:t>Many other VSCode-based startups</a:t>
            </a: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6" name="LLMs in Network Automation"/>
          <p:cNvSpPr txBox="1"/>
          <p:nvPr>
            <p:ph type="title"/>
          </p:nvPr>
        </p:nvSpPr>
        <p:spPr>
          <a:prstGeom prst="rect">
            <a:avLst/>
          </a:prstGeom>
        </p:spPr>
        <p:txBody>
          <a:bodyPr/>
          <a:lstStyle/>
          <a:p>
            <a:pPr/>
            <a:r>
              <a:t>LLMs in Network Automation</a:t>
            </a:r>
          </a:p>
        </p:txBody>
      </p:sp>
      <p:sp>
        <p:nvSpPr>
          <p:cNvPr id="807" name="Mist Systems (bought by Juniper, who HPE bought)…"/>
          <p:cNvSpPr txBox="1"/>
          <p:nvPr>
            <p:ph type="body" idx="1"/>
          </p:nvPr>
        </p:nvSpPr>
        <p:spPr>
          <a:prstGeom prst="rect">
            <a:avLst/>
          </a:prstGeom>
        </p:spPr>
        <p:txBody>
          <a:bodyPr/>
          <a:lstStyle/>
          <a:p>
            <a:pPr/>
            <a:r>
              <a:t>Mist Systems (bought by Juniper, who HPE bought)</a:t>
            </a:r>
          </a:p>
          <a:p>
            <a:pPr/>
            <a:r>
              <a:rPr u="sng">
                <a:hlinkClick r:id="rId3" invalidUrl="" action="" tgtFrame="" tooltip="" history="1" highlightClick="0" endSnd="0"/>
              </a:rPr>
              <a:t>John Capobianco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807">
                                            <p:bg/>
                                          </p:spTgt>
                                        </p:tgtEl>
                                        <p:attrNameLst>
                                          <p:attrName>style.visibility</p:attrName>
                                        </p:attrNameLst>
                                      </p:cBhvr>
                                      <p:to>
                                        <p:strVal val="visible"/>
                                      </p:to>
                                    </p:set>
                                    <p:animEffect filter="fade" transition="in">
                                      <p:cBhvr>
                                        <p:cTn id="7" dur="250"/>
                                        <p:tgtEl>
                                          <p:spTgt spid="80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807">
                                            <p:txEl>
                                              <p:pRg st="0" end="0"/>
                                            </p:txEl>
                                          </p:spTgt>
                                        </p:tgtEl>
                                        <p:attrNameLst>
                                          <p:attrName>style.visibility</p:attrName>
                                        </p:attrNameLst>
                                      </p:cBhvr>
                                      <p:to>
                                        <p:strVal val="visible"/>
                                      </p:to>
                                    </p:set>
                                    <p:animEffect filter="fade" transition="in">
                                      <p:cBhvr>
                                        <p:cTn id="10" dur="250"/>
                                        <p:tgtEl>
                                          <p:spTgt spid="8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807">
                                            <p:txEl>
                                              <p:pRg st="1" end="1"/>
                                            </p:txEl>
                                          </p:spTgt>
                                        </p:tgtEl>
                                        <p:attrNameLst>
                                          <p:attrName>style.visibility</p:attrName>
                                        </p:attrNameLst>
                                      </p:cBhvr>
                                      <p:to>
                                        <p:strVal val="visible"/>
                                      </p:to>
                                    </p:set>
                                    <p:animEffect filter="fade" transition="in">
                                      <p:cBhvr>
                                        <p:cTn id="15" dur="250"/>
                                        <p:tgtEl>
                                          <p:spTgt spid="807">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07" grpId="1"/>
    </p:bldLst>
  </p:timing>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1" name="Key Workflows That Can Be Automated"/>
          <p:cNvSpPr txBox="1"/>
          <p:nvPr>
            <p:ph type="title"/>
          </p:nvPr>
        </p:nvSpPr>
        <p:spPr>
          <a:prstGeom prst="rect">
            <a:avLst/>
          </a:prstGeom>
        </p:spPr>
        <p:txBody>
          <a:bodyPr/>
          <a:lstStyle/>
          <a:p>
            <a:pPr/>
            <a:r>
              <a:t>Key Workflows That Can Be Automated</a:t>
            </a:r>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3" name="Key Workflows to Automate"/>
          <p:cNvSpPr txBox="1"/>
          <p:nvPr>
            <p:ph type="title"/>
          </p:nvPr>
        </p:nvSpPr>
        <p:spPr>
          <a:prstGeom prst="rect">
            <a:avLst/>
          </a:prstGeom>
        </p:spPr>
        <p:txBody>
          <a:bodyPr/>
          <a:lstStyle/>
          <a:p>
            <a:pPr/>
            <a:r>
              <a:t>Key Workflows to Automate</a:t>
            </a:r>
          </a:p>
        </p:txBody>
      </p:sp>
      <p:sp>
        <p:nvSpPr>
          <p:cNvPr id="814" name="Read-only operations; e.g.,…"/>
          <p:cNvSpPr txBox="1"/>
          <p:nvPr>
            <p:ph type="body" idx="1"/>
          </p:nvPr>
        </p:nvSpPr>
        <p:spPr>
          <a:prstGeom prst="rect">
            <a:avLst/>
          </a:prstGeom>
        </p:spPr>
        <p:txBody>
          <a:bodyPr anchor="t"/>
          <a:lstStyle/>
          <a:p>
            <a:pPr marL="0" indent="0">
              <a:spcBef>
                <a:spcPts val="0"/>
              </a:spcBef>
              <a:buSzTx/>
              <a:buNone/>
            </a:pPr>
            <a:r>
              <a:t>Read-only operations; e.g.,</a:t>
            </a:r>
          </a:p>
          <a:p>
            <a:pPr>
              <a:spcBef>
                <a:spcPts val="0"/>
              </a:spcBef>
            </a:pPr>
            <a:r>
              <a:t>perform config backups</a:t>
            </a:r>
          </a:p>
          <a:p>
            <a:pPr>
              <a:spcBef>
                <a:spcPts val="0"/>
              </a:spcBef>
            </a:pPr>
            <a:r>
              <a:t>pull state or config data; e.g.,</a:t>
            </a:r>
          </a:p>
          <a:p>
            <a:pPr lvl="1">
              <a:spcBef>
                <a:spcPts val="0"/>
              </a:spcBef>
            </a:pPr>
            <a:r>
              <a:t>current date/time on all routers/switches</a:t>
            </a:r>
          </a:p>
          <a:p>
            <a:pPr lvl="1">
              <a:spcBef>
                <a:spcPts val="0"/>
              </a:spcBef>
            </a:pPr>
            <a:r>
              <a:t>NTP server IPs</a:t>
            </a:r>
          </a:p>
          <a:p>
            <a:pPr lvl="1">
              <a:spcBef>
                <a:spcPts val="0"/>
              </a:spcBef>
            </a:pPr>
            <a:r>
              <a:t>SNMPv2/v3 config</a:t>
            </a:r>
          </a:p>
          <a:p>
            <a:pPr lvl="1">
              <a:spcBef>
                <a:spcPts val="0"/>
              </a:spcBef>
            </a:pPr>
            <a:r>
              <a:t>ARP tables from switches</a:t>
            </a:r>
          </a:p>
          <a:p>
            <a:pPr lvl="1">
              <a:spcBef>
                <a:spcPts val="0"/>
              </a:spcBef>
            </a:pPr>
            <a:r>
              <a:t>VLAN configs from interfaces, etc.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814">
                                            <p:bg/>
                                          </p:spTgt>
                                        </p:tgtEl>
                                        <p:attrNameLst>
                                          <p:attrName>style.visibility</p:attrName>
                                        </p:attrNameLst>
                                      </p:cBhvr>
                                      <p:to>
                                        <p:strVal val="visible"/>
                                      </p:to>
                                    </p:set>
                                    <p:animEffect filter="fade" transition="in">
                                      <p:cBhvr>
                                        <p:cTn id="7" dur="250"/>
                                        <p:tgtEl>
                                          <p:spTgt spid="81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814">
                                            <p:txEl>
                                              <p:pRg st="0" end="0"/>
                                            </p:txEl>
                                          </p:spTgt>
                                        </p:tgtEl>
                                        <p:attrNameLst>
                                          <p:attrName>style.visibility</p:attrName>
                                        </p:attrNameLst>
                                      </p:cBhvr>
                                      <p:to>
                                        <p:strVal val="visible"/>
                                      </p:to>
                                    </p:set>
                                    <p:animEffect filter="fade" transition="in">
                                      <p:cBhvr>
                                        <p:cTn id="10" dur="250"/>
                                        <p:tgtEl>
                                          <p:spTgt spid="8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814">
                                            <p:txEl>
                                              <p:pRg st="1" end="1"/>
                                            </p:txEl>
                                          </p:spTgt>
                                        </p:tgtEl>
                                        <p:attrNameLst>
                                          <p:attrName>style.visibility</p:attrName>
                                        </p:attrNameLst>
                                      </p:cBhvr>
                                      <p:to>
                                        <p:strVal val="visible"/>
                                      </p:to>
                                    </p:set>
                                    <p:animEffect filter="fade" transition="in">
                                      <p:cBhvr>
                                        <p:cTn id="15" dur="250"/>
                                        <p:tgtEl>
                                          <p:spTgt spid="8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814">
                                            <p:txEl>
                                              <p:pRg st="2" end="2"/>
                                            </p:txEl>
                                          </p:spTgt>
                                        </p:tgtEl>
                                        <p:attrNameLst>
                                          <p:attrName>style.visibility</p:attrName>
                                        </p:attrNameLst>
                                      </p:cBhvr>
                                      <p:to>
                                        <p:strVal val="visible"/>
                                      </p:to>
                                    </p:set>
                                    <p:animEffect filter="fade" transition="in">
                                      <p:cBhvr>
                                        <p:cTn id="20" dur="250"/>
                                        <p:tgtEl>
                                          <p:spTgt spid="814">
                                            <p:txEl>
                                              <p:pRg st="2" end="2"/>
                                            </p:txEl>
                                          </p:spTgt>
                                        </p:tgtEl>
                                      </p:cBhvr>
                                    </p:animEffect>
                                  </p:childTnLst>
                                </p:cTn>
                              </p:par>
                            </p:childTnLst>
                          </p:cTn>
                        </p:par>
                        <p:par>
                          <p:cTn id="21" fill="hold">
                            <p:stCondLst>
                              <p:cond delay="250"/>
                            </p:stCondLst>
                            <p:childTnLst>
                              <p:par>
                                <p:cTn id="22" presetClass="entr" nodeType="afterEffect" presetID="10" grpId="1" fill="hold">
                                  <p:stCondLst>
                                    <p:cond delay="0"/>
                                  </p:stCondLst>
                                  <p:iterate type="el" backwards="0">
                                    <p:tmAbs val="0"/>
                                  </p:iterate>
                                  <p:childTnLst>
                                    <p:set>
                                      <p:cBhvr>
                                        <p:cTn id="23" fill="hold"/>
                                        <p:tgtEl>
                                          <p:spTgt spid="814">
                                            <p:txEl>
                                              <p:pRg st="3" end="3"/>
                                            </p:txEl>
                                          </p:spTgt>
                                        </p:tgtEl>
                                        <p:attrNameLst>
                                          <p:attrName>style.visibility</p:attrName>
                                        </p:attrNameLst>
                                      </p:cBhvr>
                                      <p:to>
                                        <p:strVal val="visible"/>
                                      </p:to>
                                    </p:set>
                                    <p:animEffect filter="fade" transition="in">
                                      <p:cBhvr>
                                        <p:cTn id="24" dur="250"/>
                                        <p:tgtEl>
                                          <p:spTgt spid="814">
                                            <p:txEl>
                                              <p:pRg st="3" end="3"/>
                                            </p:txEl>
                                          </p:spTgt>
                                        </p:tgtEl>
                                      </p:cBhvr>
                                    </p:animEffect>
                                  </p:childTnLst>
                                </p:cTn>
                              </p:par>
                            </p:childTnLst>
                          </p:cTn>
                        </p:par>
                        <p:par>
                          <p:cTn id="25" fill="hold">
                            <p:stCondLst>
                              <p:cond delay="500"/>
                            </p:stCondLst>
                            <p:childTnLst>
                              <p:par>
                                <p:cTn id="26" presetClass="entr" nodeType="afterEffect" presetID="10" grpId="1" fill="hold">
                                  <p:stCondLst>
                                    <p:cond delay="0"/>
                                  </p:stCondLst>
                                  <p:iterate type="el" backwards="0">
                                    <p:tmAbs val="0"/>
                                  </p:iterate>
                                  <p:childTnLst>
                                    <p:set>
                                      <p:cBhvr>
                                        <p:cTn id="27" fill="hold"/>
                                        <p:tgtEl>
                                          <p:spTgt spid="814">
                                            <p:txEl>
                                              <p:pRg st="4" end="4"/>
                                            </p:txEl>
                                          </p:spTgt>
                                        </p:tgtEl>
                                        <p:attrNameLst>
                                          <p:attrName>style.visibility</p:attrName>
                                        </p:attrNameLst>
                                      </p:cBhvr>
                                      <p:to>
                                        <p:strVal val="visible"/>
                                      </p:to>
                                    </p:set>
                                    <p:animEffect filter="fade" transition="in">
                                      <p:cBhvr>
                                        <p:cTn id="28" dur="250"/>
                                        <p:tgtEl>
                                          <p:spTgt spid="814">
                                            <p:txEl>
                                              <p:pRg st="4" end="4"/>
                                            </p:txEl>
                                          </p:spTgt>
                                        </p:tgtEl>
                                      </p:cBhvr>
                                    </p:animEffect>
                                  </p:childTnLst>
                                </p:cTn>
                              </p:par>
                            </p:childTnLst>
                          </p:cTn>
                        </p:par>
                        <p:par>
                          <p:cTn id="29" fill="hold">
                            <p:stCondLst>
                              <p:cond delay="750"/>
                            </p:stCondLst>
                            <p:childTnLst>
                              <p:par>
                                <p:cTn id="30" presetClass="entr" nodeType="afterEffect" presetID="10" grpId="1" fill="hold">
                                  <p:stCondLst>
                                    <p:cond delay="0"/>
                                  </p:stCondLst>
                                  <p:iterate type="el" backwards="0">
                                    <p:tmAbs val="0"/>
                                  </p:iterate>
                                  <p:childTnLst>
                                    <p:set>
                                      <p:cBhvr>
                                        <p:cTn id="31" fill="hold"/>
                                        <p:tgtEl>
                                          <p:spTgt spid="814">
                                            <p:txEl>
                                              <p:pRg st="5" end="5"/>
                                            </p:txEl>
                                          </p:spTgt>
                                        </p:tgtEl>
                                        <p:attrNameLst>
                                          <p:attrName>style.visibility</p:attrName>
                                        </p:attrNameLst>
                                      </p:cBhvr>
                                      <p:to>
                                        <p:strVal val="visible"/>
                                      </p:to>
                                    </p:set>
                                    <p:animEffect filter="fade" transition="in">
                                      <p:cBhvr>
                                        <p:cTn id="32" dur="250"/>
                                        <p:tgtEl>
                                          <p:spTgt spid="814">
                                            <p:txEl>
                                              <p:pRg st="5" end="5"/>
                                            </p:txEl>
                                          </p:spTgt>
                                        </p:tgtEl>
                                      </p:cBhvr>
                                    </p:animEffect>
                                  </p:childTnLst>
                                </p:cTn>
                              </p:par>
                            </p:childTnLst>
                          </p:cTn>
                        </p:par>
                        <p:par>
                          <p:cTn id="33" fill="hold">
                            <p:stCondLst>
                              <p:cond delay="1000"/>
                            </p:stCondLst>
                            <p:childTnLst>
                              <p:par>
                                <p:cTn id="34" presetClass="entr" nodeType="afterEffect" presetID="10" grpId="1" fill="hold">
                                  <p:stCondLst>
                                    <p:cond delay="0"/>
                                  </p:stCondLst>
                                  <p:iterate type="el" backwards="0">
                                    <p:tmAbs val="0"/>
                                  </p:iterate>
                                  <p:childTnLst>
                                    <p:set>
                                      <p:cBhvr>
                                        <p:cTn id="35" fill="hold"/>
                                        <p:tgtEl>
                                          <p:spTgt spid="814">
                                            <p:txEl>
                                              <p:pRg st="6" end="6"/>
                                            </p:txEl>
                                          </p:spTgt>
                                        </p:tgtEl>
                                        <p:attrNameLst>
                                          <p:attrName>style.visibility</p:attrName>
                                        </p:attrNameLst>
                                      </p:cBhvr>
                                      <p:to>
                                        <p:strVal val="visible"/>
                                      </p:to>
                                    </p:set>
                                    <p:animEffect filter="fade" transition="in">
                                      <p:cBhvr>
                                        <p:cTn id="36" dur="250"/>
                                        <p:tgtEl>
                                          <p:spTgt spid="814">
                                            <p:txEl>
                                              <p:pRg st="6" end="6"/>
                                            </p:txEl>
                                          </p:spTgt>
                                        </p:tgtEl>
                                      </p:cBhvr>
                                    </p:animEffect>
                                  </p:childTnLst>
                                </p:cTn>
                              </p:par>
                            </p:childTnLst>
                          </p:cTn>
                        </p:par>
                        <p:par>
                          <p:cTn id="37" fill="hold">
                            <p:stCondLst>
                              <p:cond delay="1250"/>
                            </p:stCondLst>
                            <p:childTnLst>
                              <p:par>
                                <p:cTn id="38" presetClass="entr" nodeType="afterEffect" presetID="10" grpId="1" fill="hold">
                                  <p:stCondLst>
                                    <p:cond delay="0"/>
                                  </p:stCondLst>
                                  <p:iterate type="el" backwards="0">
                                    <p:tmAbs val="0"/>
                                  </p:iterate>
                                  <p:childTnLst>
                                    <p:set>
                                      <p:cBhvr>
                                        <p:cTn id="39" fill="hold"/>
                                        <p:tgtEl>
                                          <p:spTgt spid="814">
                                            <p:txEl>
                                              <p:pRg st="7" end="7"/>
                                            </p:txEl>
                                          </p:spTgt>
                                        </p:tgtEl>
                                        <p:attrNameLst>
                                          <p:attrName>style.visibility</p:attrName>
                                        </p:attrNameLst>
                                      </p:cBhvr>
                                      <p:to>
                                        <p:strVal val="visible"/>
                                      </p:to>
                                    </p:set>
                                    <p:animEffect filter="fade" transition="in">
                                      <p:cBhvr>
                                        <p:cTn id="40" dur="250"/>
                                        <p:tgtEl>
                                          <p:spTgt spid="814">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14" grpId="1"/>
    </p:bldLst>
  </p:timing>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8" name="Key Workflows to Automate"/>
          <p:cNvSpPr txBox="1"/>
          <p:nvPr>
            <p:ph type="title"/>
          </p:nvPr>
        </p:nvSpPr>
        <p:spPr>
          <a:prstGeom prst="rect">
            <a:avLst/>
          </a:prstGeom>
        </p:spPr>
        <p:txBody>
          <a:bodyPr/>
          <a:lstStyle/>
          <a:p>
            <a:pPr/>
            <a:r>
              <a:t>Key Workflows to Automate</a:t>
            </a:r>
          </a:p>
        </p:txBody>
      </p:sp>
      <p:sp>
        <p:nvSpPr>
          <p:cNvPr id="819" name="Then what you can do with that read-only information; e.g.,…"/>
          <p:cNvSpPr txBox="1"/>
          <p:nvPr>
            <p:ph type="body" idx="1"/>
          </p:nvPr>
        </p:nvSpPr>
        <p:spPr>
          <a:prstGeom prst="rect">
            <a:avLst/>
          </a:prstGeom>
        </p:spPr>
        <p:txBody>
          <a:bodyPr anchor="t"/>
          <a:lstStyle/>
          <a:p>
            <a:pPr marL="0" indent="0">
              <a:spcBef>
                <a:spcPts val="0"/>
              </a:spcBef>
              <a:buSzTx/>
              <a:buNone/>
            </a:pPr>
            <a:r>
              <a:t>Then what you can do with that read-only information; e.g.,</a:t>
            </a:r>
          </a:p>
          <a:p>
            <a:pPr>
              <a:spcBef>
                <a:spcPts val="0"/>
              </a:spcBef>
            </a:pPr>
            <a:r>
              <a:t>verify all network gear has correct date/time</a:t>
            </a:r>
          </a:p>
          <a:p>
            <a:pPr>
              <a:spcBef>
                <a:spcPts val="0"/>
              </a:spcBef>
            </a:pPr>
            <a:r>
              <a:t>verify all network gear has correct NTP/SNMP configs</a:t>
            </a:r>
          </a:p>
          <a:p>
            <a:pPr>
              <a:spcBef>
                <a:spcPts val="0"/>
              </a:spcBef>
            </a:pPr>
            <a:r>
              <a:t>create search tool that, given a MAC or IP, provides the device/interface where it was last seen</a:t>
            </a:r>
          </a:p>
          <a:p>
            <a:pPr>
              <a:spcBef>
                <a:spcPts val="0"/>
              </a:spcBef>
            </a:pPr>
            <a:r>
              <a:t>create a tool to find unused VLANs across your network</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tif"/></Relationships>

</file>

<file path=ppt/theme/_rels/theme2.xml.rels><?xml version="1.0" encoding="UTF-8"?>
<Relationships xmlns="http://schemas.openxmlformats.org/package/2006/relationships"><Relationship Id="rId1" Type="http://schemas.openxmlformats.org/officeDocument/2006/relationships/image" Target="../media/image1.tif"/></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merican Typewriter"/>
        <a:ea typeface="American Typewriter"/>
        <a:cs typeface="American Typewriter"/>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41300" dist="571500" dir="5400000">
              <a:srgbClr val="000000">
                <a:alpha val="68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merican Typewriter"/>
        <a:ea typeface="American Typewriter"/>
        <a:cs typeface="American Typewriter"/>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41300" dist="571500" dir="5400000">
              <a:srgbClr val="000000">
                <a:alpha val="68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241300" dist="571500" dir="5400000">
            <a:srgbClr val="000000">
              <a:alpha val="68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